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gif" ContentType="image/gif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3"/>
    <p:sldMasterId id="2147483666" r:id="rId4"/>
    <p:sldMasterId id="2147483679" r:id="rId5"/>
    <p:sldMasterId id="2147483692" r:id="rId6"/>
    <p:sldMasterId id="2147483705" r:id="rId7"/>
  </p:sldMasterIdLst>
  <p:notesMasterIdLst>
    <p:notesMasterId r:id="rId54"/>
  </p:notesMasterIdLst>
  <p:sldIdLst>
    <p:sldId id="363" r:id="rId8"/>
    <p:sldId id="364" r:id="rId9"/>
    <p:sldId id="365" r:id="rId10"/>
    <p:sldId id="366" r:id="rId11"/>
    <p:sldId id="368" r:id="rId12"/>
    <p:sldId id="332" r:id="rId13"/>
    <p:sldId id="333" r:id="rId14"/>
    <p:sldId id="334" r:id="rId15"/>
    <p:sldId id="335" r:id="rId16"/>
    <p:sldId id="305" r:id="rId17"/>
    <p:sldId id="304" r:id="rId18"/>
    <p:sldId id="315" r:id="rId19"/>
    <p:sldId id="278" r:id="rId20"/>
    <p:sldId id="280" r:id="rId21"/>
    <p:sldId id="286" r:id="rId22"/>
    <p:sldId id="298" r:id="rId23"/>
    <p:sldId id="318" r:id="rId24"/>
    <p:sldId id="307" r:id="rId25"/>
    <p:sldId id="415" r:id="rId26"/>
    <p:sldId id="310" r:id="rId27"/>
    <p:sldId id="369" r:id="rId28"/>
    <p:sldId id="370" r:id="rId29"/>
    <p:sldId id="373" r:id="rId30"/>
    <p:sldId id="374" r:id="rId31"/>
    <p:sldId id="375" r:id="rId32"/>
    <p:sldId id="376" r:id="rId33"/>
    <p:sldId id="416" r:id="rId34"/>
    <p:sldId id="378" r:id="rId35"/>
    <p:sldId id="379" r:id="rId36"/>
    <p:sldId id="380" r:id="rId37"/>
    <p:sldId id="440" r:id="rId38"/>
    <p:sldId id="441" r:id="rId39"/>
    <p:sldId id="417" r:id="rId40"/>
    <p:sldId id="418" r:id="rId41"/>
    <p:sldId id="419" r:id="rId42"/>
    <p:sldId id="420" r:id="rId43"/>
    <p:sldId id="421" r:id="rId44"/>
    <p:sldId id="422" r:id="rId45"/>
    <p:sldId id="423" r:id="rId46"/>
    <p:sldId id="424" r:id="rId47"/>
    <p:sldId id="425" r:id="rId48"/>
    <p:sldId id="426" r:id="rId49"/>
    <p:sldId id="427" r:id="rId50"/>
    <p:sldId id="442" r:id="rId51"/>
    <p:sldId id="443" r:id="rId52"/>
    <p:sldId id="306" r:id="rId53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2142" y="-822"/>
      </p:cViewPr>
      <p:guideLst>
        <p:guide orient="horz" pos="212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952" y="-102"/>
      </p:cViewPr>
      <p:guideLst>
        <p:guide orient="horz" pos="2835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7" Type="http://schemas.openxmlformats.org/officeDocument/2006/relationships/tableStyles" Target="tableStyles.xml"/><Relationship Id="rId56" Type="http://schemas.openxmlformats.org/officeDocument/2006/relationships/viewProps" Target="viewProps.xml"/><Relationship Id="rId55" Type="http://schemas.openxmlformats.org/officeDocument/2006/relationships/presProps" Target="presProps.xml"/><Relationship Id="rId54" Type="http://schemas.openxmlformats.org/officeDocument/2006/relationships/notesMaster" Target="notesMasters/notesMaster1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4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0" Type="http://schemas.openxmlformats.org/officeDocument/2006/relationships/slide" Target="slides/slide33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B39314EF-C929-426D-AEE9-76F64251D47E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53D66727-E2B9-494C-BEB2-1FB73709582E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 descr="模版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 descr="图片1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3" descr="图片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 descr="模版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071563" y="0"/>
            <a:ext cx="8072437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1575"/>
            </a:lvl1pPr>
            <a:lvl2pPr marL="257175" indent="0">
              <a:buNone/>
              <a:defRPr sz="1350"/>
            </a:lvl2pPr>
            <a:lvl3pPr marL="514350" indent="0">
              <a:buNone/>
              <a:defRPr sz="1125"/>
            </a:lvl3pPr>
            <a:lvl4pPr marL="770890" indent="0">
              <a:buNone/>
              <a:defRPr sz="1010"/>
            </a:lvl4pPr>
            <a:lvl5pPr marL="1028065" indent="0">
              <a:buNone/>
              <a:defRPr sz="1010"/>
            </a:lvl5pPr>
            <a:lvl6pPr marL="1285240" indent="0">
              <a:buNone/>
              <a:defRPr sz="1010"/>
            </a:lvl6pPr>
            <a:lvl7pPr marL="1542415" indent="0">
              <a:buNone/>
              <a:defRPr sz="1010"/>
            </a:lvl7pPr>
            <a:lvl8pPr marL="1799590" indent="0">
              <a:buNone/>
              <a:defRPr sz="1010"/>
            </a:lvl8pPr>
            <a:lvl9pPr marL="2056765" indent="0">
              <a:buNone/>
              <a:defRPr sz="101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1575"/>
            </a:lvl1pPr>
            <a:lvl2pPr marL="257175" indent="0">
              <a:buNone/>
              <a:defRPr sz="1350"/>
            </a:lvl2pPr>
            <a:lvl3pPr marL="514350" indent="0">
              <a:buNone/>
              <a:defRPr sz="1125"/>
            </a:lvl3pPr>
            <a:lvl4pPr marL="770890" indent="0">
              <a:buNone/>
              <a:defRPr sz="1010"/>
            </a:lvl4pPr>
            <a:lvl5pPr marL="1028065" indent="0">
              <a:buNone/>
              <a:defRPr sz="1010"/>
            </a:lvl5pPr>
            <a:lvl6pPr marL="1285240" indent="0">
              <a:buNone/>
              <a:defRPr sz="1010"/>
            </a:lvl6pPr>
            <a:lvl7pPr marL="1542415" indent="0">
              <a:buNone/>
              <a:defRPr sz="1010"/>
            </a:lvl7pPr>
            <a:lvl8pPr marL="1799590" indent="0">
              <a:buNone/>
              <a:defRPr sz="1010"/>
            </a:lvl8pPr>
            <a:lvl9pPr marL="2056765" indent="0">
              <a:buNone/>
              <a:defRPr sz="101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5"/>
            </a:lvl2pPr>
            <a:lvl3pPr marL="514350" indent="0">
              <a:buNone/>
              <a:defRPr sz="675"/>
            </a:lvl3pPr>
            <a:lvl4pPr marL="770890" indent="0">
              <a:buNone/>
              <a:defRPr sz="560"/>
            </a:lvl4pPr>
            <a:lvl5pPr marL="1028065" indent="0">
              <a:buNone/>
              <a:defRPr sz="560"/>
            </a:lvl5pPr>
            <a:lvl6pPr marL="1285240" indent="0">
              <a:buNone/>
              <a:defRPr sz="560"/>
            </a:lvl6pPr>
            <a:lvl7pPr marL="1542415" indent="0">
              <a:buNone/>
              <a:defRPr sz="560"/>
            </a:lvl7pPr>
            <a:lvl8pPr marL="1799590" indent="0">
              <a:buNone/>
              <a:defRPr sz="560"/>
            </a:lvl8pPr>
            <a:lvl9pPr marL="2056765" indent="0">
              <a:buNone/>
              <a:defRPr sz="56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0890" indent="0">
              <a:buNone/>
              <a:defRPr sz="1125"/>
            </a:lvl4pPr>
            <a:lvl5pPr marL="1028065" indent="0">
              <a:buNone/>
              <a:defRPr sz="1125"/>
            </a:lvl5pPr>
            <a:lvl6pPr marL="1285240" indent="0">
              <a:buNone/>
              <a:defRPr sz="1125"/>
            </a:lvl6pPr>
            <a:lvl7pPr marL="1542415" indent="0">
              <a:buNone/>
              <a:defRPr sz="1125"/>
            </a:lvl7pPr>
            <a:lvl8pPr marL="1799590" indent="0">
              <a:buNone/>
              <a:defRPr sz="1125"/>
            </a:lvl8pPr>
            <a:lvl9pPr marL="2056765" indent="0">
              <a:buNone/>
              <a:defRPr sz="11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125"/>
            </a:lvl1pPr>
            <a:lvl2pPr marL="257175" indent="0">
              <a:buNone/>
              <a:defRPr sz="1010"/>
            </a:lvl2pPr>
            <a:lvl3pPr marL="514350" indent="0">
              <a:buNone/>
              <a:defRPr sz="900"/>
            </a:lvl3pPr>
            <a:lvl4pPr marL="770890" indent="0">
              <a:buNone/>
              <a:defRPr sz="785"/>
            </a:lvl4pPr>
            <a:lvl5pPr marL="1028065" indent="0">
              <a:buNone/>
              <a:defRPr sz="785"/>
            </a:lvl5pPr>
            <a:lvl6pPr marL="1285240" indent="0">
              <a:buNone/>
              <a:defRPr sz="785"/>
            </a:lvl6pPr>
            <a:lvl7pPr marL="1542415" indent="0">
              <a:buNone/>
              <a:defRPr sz="785"/>
            </a:lvl7pPr>
            <a:lvl8pPr marL="1799590" indent="0">
              <a:buNone/>
              <a:defRPr sz="785"/>
            </a:lvl8pPr>
            <a:lvl9pPr marL="2056765" indent="0">
              <a:buNone/>
              <a:defRPr sz="78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60611" cy="53340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065" indent="0" algn="ctr">
              <a:buNone/>
              <a:defRPr sz="1200"/>
            </a:lvl4pPr>
            <a:lvl5pPr marL="1370965" indent="0" algn="ctr">
              <a:buNone/>
              <a:defRPr sz="1200"/>
            </a:lvl5pPr>
            <a:lvl6pPr marL="1713865" indent="0" algn="ctr">
              <a:buNone/>
              <a:defRPr sz="1200"/>
            </a:lvl6pPr>
            <a:lvl7pPr marL="2056765" indent="0" algn="ctr">
              <a:buNone/>
              <a:defRPr sz="1200"/>
            </a:lvl7pPr>
            <a:lvl8pPr marL="2399030" indent="0" algn="ctr">
              <a:buNone/>
              <a:defRPr sz="1200"/>
            </a:lvl8pPr>
            <a:lvl9pPr marL="274193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0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9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0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9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2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 descr="模版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071563" y="0"/>
            <a:ext cx="8072437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010" y="1600200"/>
            <a:ext cx="403257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179" y="1600200"/>
            <a:ext cx="403257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0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065" indent="0">
              <a:buNone/>
              <a:defRPr sz="1350"/>
            </a:lvl4pPr>
            <a:lvl5pPr marL="1370965" indent="0">
              <a:buNone/>
              <a:defRPr sz="1350"/>
            </a:lvl5pPr>
            <a:lvl6pPr marL="1713865" indent="0">
              <a:buNone/>
              <a:defRPr sz="1350"/>
            </a:lvl6pPr>
            <a:lvl7pPr marL="2056765" indent="0">
              <a:buNone/>
              <a:defRPr sz="1350"/>
            </a:lvl7pPr>
            <a:lvl8pPr marL="2399030" indent="0">
              <a:buNone/>
              <a:defRPr sz="1350"/>
            </a:lvl8pPr>
            <a:lvl9pPr marL="274193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0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3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065" indent="0">
              <a:buNone/>
              <a:defRPr sz="1350"/>
            </a:lvl4pPr>
            <a:lvl5pPr marL="1370965" indent="0">
              <a:buNone/>
              <a:defRPr sz="1350"/>
            </a:lvl5pPr>
            <a:lvl6pPr marL="1713865" indent="0">
              <a:buNone/>
              <a:defRPr sz="1350"/>
            </a:lvl6pPr>
            <a:lvl7pPr marL="2056765" indent="0">
              <a:buNone/>
              <a:defRPr sz="1350"/>
            </a:lvl7pPr>
            <a:lvl8pPr marL="2399030" indent="0">
              <a:buNone/>
              <a:defRPr sz="1350"/>
            </a:lvl8pPr>
            <a:lvl9pPr marL="274193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3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065" indent="0">
              <a:buNone/>
              <a:defRPr sz="750"/>
            </a:lvl4pPr>
            <a:lvl5pPr marL="1370965" indent="0">
              <a:buNone/>
              <a:defRPr sz="750"/>
            </a:lvl5pPr>
            <a:lvl6pPr marL="1713865" indent="0">
              <a:buNone/>
              <a:defRPr sz="750"/>
            </a:lvl6pPr>
            <a:lvl7pPr marL="2056765" indent="0">
              <a:buNone/>
              <a:defRPr sz="750"/>
            </a:lvl7pPr>
            <a:lvl8pPr marL="2399030" indent="0">
              <a:buNone/>
              <a:defRPr sz="750"/>
            </a:lvl8pPr>
            <a:lvl9pPr marL="274193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065" indent="0">
              <a:buNone/>
              <a:defRPr sz="1500"/>
            </a:lvl4pPr>
            <a:lvl5pPr marL="1370965" indent="0">
              <a:buNone/>
              <a:defRPr sz="1500"/>
            </a:lvl5pPr>
            <a:lvl6pPr marL="1713865" indent="0">
              <a:buNone/>
              <a:defRPr sz="1500"/>
            </a:lvl6pPr>
            <a:lvl7pPr marL="2056765" indent="0">
              <a:buNone/>
              <a:defRPr sz="1500"/>
            </a:lvl7pPr>
            <a:lvl8pPr marL="2399030" indent="0">
              <a:buNone/>
              <a:defRPr sz="1500"/>
            </a:lvl8pPr>
            <a:lvl9pPr marL="274193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065" indent="0">
              <a:buNone/>
              <a:defRPr sz="1050"/>
            </a:lvl4pPr>
            <a:lvl5pPr marL="1370965" indent="0">
              <a:buNone/>
              <a:defRPr sz="1050"/>
            </a:lvl5pPr>
            <a:lvl6pPr marL="1713865" indent="0">
              <a:buNone/>
              <a:defRPr sz="1050"/>
            </a:lvl6pPr>
            <a:lvl7pPr marL="2056765" indent="0">
              <a:buNone/>
              <a:defRPr sz="1050"/>
            </a:lvl7pPr>
            <a:lvl8pPr marL="2399030" indent="0">
              <a:buNone/>
              <a:defRPr sz="1050"/>
            </a:lvl8pPr>
            <a:lvl9pPr marL="274193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317" y="908050"/>
            <a:ext cx="2057436" cy="52181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010" y="908050"/>
            <a:ext cx="6053036" cy="52181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标题，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>
  <p:cSld name="标题幻灯片"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 2049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lvl="0" algn="ctr">
              <a:defRPr sz="2700" b="1"/>
            </a:lvl1pPr>
          </a:lstStyle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副标题 2050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05568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0" lvl="0" indent="0" algn="ctr">
              <a:buNone/>
              <a:defRPr sz="2100">
                <a:solidFill>
                  <a:schemeClr val="bg1"/>
                </a:solidFill>
              </a:defRPr>
            </a:lvl1pPr>
            <a:lvl2pPr marL="342900" lvl="1" indent="0" algn="ctr">
              <a:buNone/>
              <a:defRPr sz="2100">
                <a:solidFill>
                  <a:schemeClr val="bg1"/>
                </a:solidFill>
              </a:defRPr>
            </a:lvl2pPr>
            <a:lvl3pPr marL="685800" lvl="2" indent="0" algn="ctr">
              <a:buNone/>
              <a:defRPr sz="2100">
                <a:solidFill>
                  <a:schemeClr val="bg1"/>
                </a:solidFill>
              </a:defRPr>
            </a:lvl3pPr>
            <a:lvl4pPr marL="1028065" lvl="3" indent="0" algn="ctr">
              <a:buNone/>
              <a:defRPr sz="2100">
                <a:solidFill>
                  <a:schemeClr val="bg1"/>
                </a:solidFill>
              </a:defRPr>
            </a:lvl4pPr>
            <a:lvl5pPr marL="1370965" lvl="4" indent="0" algn="ctr">
              <a:buNone/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2052" name="日期占位符 2051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>
              <a:defRPr sz="1050"/>
            </a:lvl1pPr>
          </a:lstStyle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053" name="页脚占位符 2052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ctr">
              <a:defRPr sz="1050"/>
            </a:lvl1pPr>
          </a:lstStyle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054" name="灯片编号占位符 2053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r">
              <a:defRPr sz="1050"/>
            </a:lvl1pPr>
          </a:lstStyle>
          <a:p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2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 descr="模版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3" descr="图片3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071563" y="0"/>
            <a:ext cx="8072437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0">
                <a:solidFill>
                  <a:schemeClr val="tx1">
                    <a:tint val="75000"/>
                  </a:schemeClr>
                </a:solidFill>
              </a:defRPr>
            </a:lvl3pPr>
            <a:lvl4pPr marL="77089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06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24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241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79959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676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773238"/>
            <a:ext cx="4032504" cy="410368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773238"/>
            <a:ext cx="4032504" cy="410368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1575"/>
            </a:lvl1pPr>
            <a:lvl2pPr marL="257175" indent="0">
              <a:buNone/>
              <a:defRPr sz="1350"/>
            </a:lvl2pPr>
            <a:lvl3pPr marL="514350" indent="0">
              <a:buNone/>
              <a:defRPr sz="1125"/>
            </a:lvl3pPr>
            <a:lvl4pPr marL="770890" indent="0">
              <a:buNone/>
              <a:defRPr sz="1010"/>
            </a:lvl4pPr>
            <a:lvl5pPr marL="1028065" indent="0">
              <a:buNone/>
              <a:defRPr sz="1010"/>
            </a:lvl5pPr>
            <a:lvl6pPr marL="1285240" indent="0">
              <a:buNone/>
              <a:defRPr sz="1010"/>
            </a:lvl6pPr>
            <a:lvl7pPr marL="1542415" indent="0">
              <a:buNone/>
              <a:defRPr sz="1010"/>
            </a:lvl7pPr>
            <a:lvl8pPr marL="1799590" indent="0">
              <a:buNone/>
              <a:defRPr sz="1010"/>
            </a:lvl8pPr>
            <a:lvl9pPr marL="2056765" indent="0">
              <a:buNone/>
              <a:defRPr sz="101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1575"/>
            </a:lvl1pPr>
            <a:lvl2pPr marL="257175" indent="0">
              <a:buNone/>
              <a:defRPr sz="1350"/>
            </a:lvl2pPr>
            <a:lvl3pPr marL="514350" indent="0">
              <a:buNone/>
              <a:defRPr sz="1125"/>
            </a:lvl3pPr>
            <a:lvl4pPr marL="770890" indent="0">
              <a:buNone/>
              <a:defRPr sz="1010"/>
            </a:lvl4pPr>
            <a:lvl5pPr marL="1028065" indent="0">
              <a:buNone/>
              <a:defRPr sz="1010"/>
            </a:lvl5pPr>
            <a:lvl6pPr marL="1285240" indent="0">
              <a:buNone/>
              <a:defRPr sz="1010"/>
            </a:lvl6pPr>
            <a:lvl7pPr marL="1542415" indent="0">
              <a:buNone/>
              <a:defRPr sz="1010"/>
            </a:lvl7pPr>
            <a:lvl8pPr marL="1799590" indent="0">
              <a:buNone/>
              <a:defRPr sz="1010"/>
            </a:lvl8pPr>
            <a:lvl9pPr marL="2056765" indent="0">
              <a:buNone/>
              <a:defRPr sz="101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5"/>
            </a:lvl2pPr>
            <a:lvl3pPr marL="514350" indent="0">
              <a:buNone/>
              <a:defRPr sz="675"/>
            </a:lvl3pPr>
            <a:lvl4pPr marL="770890" indent="0">
              <a:buNone/>
              <a:defRPr sz="560"/>
            </a:lvl4pPr>
            <a:lvl5pPr marL="1028065" indent="0">
              <a:buNone/>
              <a:defRPr sz="560"/>
            </a:lvl5pPr>
            <a:lvl6pPr marL="1285240" indent="0">
              <a:buNone/>
              <a:defRPr sz="560"/>
            </a:lvl6pPr>
            <a:lvl7pPr marL="1542415" indent="0">
              <a:buNone/>
              <a:defRPr sz="560"/>
            </a:lvl7pPr>
            <a:lvl8pPr marL="1799590" indent="0">
              <a:buNone/>
              <a:defRPr sz="560"/>
            </a:lvl8pPr>
            <a:lvl9pPr marL="2056765" indent="0">
              <a:buNone/>
              <a:defRPr sz="56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0890" indent="0">
              <a:buNone/>
              <a:defRPr sz="1125"/>
            </a:lvl4pPr>
            <a:lvl5pPr marL="1028065" indent="0">
              <a:buNone/>
              <a:defRPr sz="1125"/>
            </a:lvl5pPr>
            <a:lvl6pPr marL="1285240" indent="0">
              <a:buNone/>
              <a:defRPr sz="1125"/>
            </a:lvl6pPr>
            <a:lvl7pPr marL="1542415" indent="0">
              <a:buNone/>
              <a:defRPr sz="1125"/>
            </a:lvl7pPr>
            <a:lvl8pPr marL="1799590" indent="0">
              <a:buNone/>
              <a:defRPr sz="1125"/>
            </a:lvl8pPr>
            <a:lvl9pPr marL="2056765" indent="0">
              <a:buNone/>
              <a:defRPr sz="11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125"/>
            </a:lvl1pPr>
            <a:lvl2pPr marL="257175" indent="0">
              <a:buNone/>
              <a:defRPr sz="1010"/>
            </a:lvl2pPr>
            <a:lvl3pPr marL="514350" indent="0">
              <a:buNone/>
              <a:defRPr sz="900"/>
            </a:lvl3pPr>
            <a:lvl4pPr marL="770890" indent="0">
              <a:buNone/>
              <a:defRPr sz="785"/>
            </a:lvl4pPr>
            <a:lvl5pPr marL="1028065" indent="0">
              <a:buNone/>
              <a:defRPr sz="785"/>
            </a:lvl5pPr>
            <a:lvl6pPr marL="1285240" indent="0">
              <a:buNone/>
              <a:defRPr sz="785"/>
            </a:lvl6pPr>
            <a:lvl7pPr marL="1542415" indent="0">
              <a:buNone/>
              <a:defRPr sz="785"/>
            </a:lvl7pPr>
            <a:lvl8pPr marL="1799590" indent="0">
              <a:buNone/>
              <a:defRPr sz="785"/>
            </a:lvl8pPr>
            <a:lvl9pPr marL="2056765" indent="0">
              <a:buNone/>
              <a:defRPr sz="78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476250"/>
            <a:ext cx="2057400" cy="540067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476250"/>
            <a:ext cx="6052930" cy="540067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标题，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76250"/>
            <a:ext cx="8229600" cy="11525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标题，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标题和图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表占位符 2"/>
          <p:cNvSpPr>
            <a:spLocks noGrp="1"/>
          </p:cNvSpPr>
          <p:nvPr>
            <p:ph type="chart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065" indent="0" algn="ctr">
              <a:buNone/>
              <a:defRPr sz="1200"/>
            </a:lvl4pPr>
            <a:lvl5pPr marL="1370965" indent="0" algn="ctr">
              <a:buNone/>
              <a:defRPr sz="1200"/>
            </a:lvl5pPr>
            <a:lvl6pPr marL="1713865" indent="0" algn="ctr">
              <a:buNone/>
              <a:defRPr sz="1200"/>
            </a:lvl6pPr>
            <a:lvl7pPr marL="2056765" indent="0" algn="ctr">
              <a:buNone/>
              <a:defRPr sz="1200"/>
            </a:lvl7pPr>
            <a:lvl8pPr marL="2399030" indent="0" algn="ctr">
              <a:buNone/>
              <a:defRPr sz="1200"/>
            </a:lvl8pPr>
            <a:lvl9pPr marL="274193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0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9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0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9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010" y="1600200"/>
            <a:ext cx="403257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179" y="1600200"/>
            <a:ext cx="403257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0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065" indent="0">
              <a:buNone/>
              <a:defRPr sz="1350"/>
            </a:lvl4pPr>
            <a:lvl5pPr marL="1370965" indent="0">
              <a:buNone/>
              <a:defRPr sz="1350"/>
            </a:lvl5pPr>
            <a:lvl6pPr marL="1713865" indent="0">
              <a:buNone/>
              <a:defRPr sz="1350"/>
            </a:lvl6pPr>
            <a:lvl7pPr marL="2056765" indent="0">
              <a:buNone/>
              <a:defRPr sz="1350"/>
            </a:lvl7pPr>
            <a:lvl8pPr marL="2399030" indent="0">
              <a:buNone/>
              <a:defRPr sz="1350"/>
            </a:lvl8pPr>
            <a:lvl9pPr marL="274193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0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3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065" indent="0">
              <a:buNone/>
              <a:defRPr sz="1350"/>
            </a:lvl4pPr>
            <a:lvl5pPr marL="1370965" indent="0">
              <a:buNone/>
              <a:defRPr sz="1350"/>
            </a:lvl5pPr>
            <a:lvl6pPr marL="1713865" indent="0">
              <a:buNone/>
              <a:defRPr sz="1350"/>
            </a:lvl6pPr>
            <a:lvl7pPr marL="2056765" indent="0">
              <a:buNone/>
              <a:defRPr sz="1350"/>
            </a:lvl7pPr>
            <a:lvl8pPr marL="2399030" indent="0">
              <a:buNone/>
              <a:defRPr sz="1350"/>
            </a:lvl8pPr>
            <a:lvl9pPr marL="274193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3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任意多边形 19457"/>
          <p:cNvSpPr/>
          <p:nvPr/>
        </p:nvSpPr>
        <p:spPr>
          <a:xfrm>
            <a:off x="20638" y="12700"/>
            <a:ext cx="8896350" cy="6780213"/>
          </a:xfrm>
          <a:custGeom>
            <a:avLst/>
            <a:gdLst/>
            <a:ahLst/>
            <a:cxnLst/>
            <a:rect l="0" t="0" r="0" b="0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19459" name="标题 19458"/>
          <p:cNvSpPr>
            <a:spLocks noGrp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prstGeom prst="rect">
            <a:avLst/>
          </a:prstGeom>
          <a:noFill/>
          <a:ln w="9525">
            <a:noFill/>
          </a:ln>
          <a:effectLst>
            <a:outerShdw dist="45791" dir="2021404" algn="ctr" rotWithShape="0">
              <a:schemeClr val="bg2"/>
            </a:outerShdw>
          </a:effectLst>
        </p:spPr>
        <p:txBody>
          <a:bodyPr anchor="b"/>
          <a:lstStyle>
            <a:lvl1pPr lvl="0">
              <a:defRPr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9460" name="副标题 19459"/>
          <p:cNvSpPr>
            <a:spLocks noGrp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0" lvl="0" indent="0" algn="ctr">
              <a:buNone/>
              <a:defRPr sz="2100">
                <a:effectLst>
                  <a:outerShdw blurRad="38100" dist="38100" dir="2700000">
                    <a:srgbClr val="C0C0C0"/>
                  </a:outerShdw>
                </a:effectLst>
              </a:defRPr>
            </a:lvl1pPr>
            <a:lvl2pPr marL="342900" lvl="1" indent="0" algn="ctr">
              <a:buNone/>
              <a:defRPr sz="2100">
                <a:effectLst>
                  <a:outerShdw blurRad="38100" dist="38100" dir="2700000">
                    <a:srgbClr val="C0C0C0"/>
                  </a:outerShdw>
                </a:effectLst>
              </a:defRPr>
            </a:lvl2pPr>
            <a:lvl3pPr marL="685800" lvl="2" indent="0" algn="ctr">
              <a:buNone/>
              <a:defRPr sz="2100">
                <a:effectLst>
                  <a:outerShdw blurRad="38100" dist="38100" dir="2700000">
                    <a:srgbClr val="C0C0C0"/>
                  </a:outerShdw>
                </a:effectLst>
              </a:defRPr>
            </a:lvl3pPr>
            <a:lvl4pPr marL="1028065" lvl="3" indent="0" algn="ctr">
              <a:buNone/>
              <a:defRPr sz="2100">
                <a:effectLst>
                  <a:outerShdw blurRad="38100" dist="38100" dir="2700000">
                    <a:srgbClr val="C0C0C0"/>
                  </a:outerShdw>
                </a:effectLst>
              </a:defRPr>
            </a:lvl4pPr>
            <a:lvl5pPr marL="1370965" lvl="4" indent="0" algn="ctr">
              <a:buNone/>
              <a:defRPr sz="2100">
                <a:effectLst>
                  <a:outerShdw blurRad="38100" dist="38100" dir="2700000">
                    <a:srgbClr val="C0C0C0"/>
                  </a:outerShdw>
                </a:effectLst>
              </a:defRPr>
            </a:lvl5pPr>
          </a:lstStyle>
          <a:p>
            <a:pPr lvl="0"/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9461" name="日期占位符 19460"/>
          <p:cNvSpPr>
            <a:spLocks noGrp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>
              <a:defRPr sz="1050">
                <a:latin typeface="Comic Sans MS" panose="030F0702030302020204" pitchFamily="66" charset="0"/>
              </a:defRPr>
            </a:lvl1pPr>
          </a:lstStyle>
          <a:p>
            <a:pPr>
              <a:buClr>
                <a:schemeClr val="bg1"/>
              </a:buClr>
            </a:pP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9462" name="页脚占位符 19461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ctr">
              <a:defRPr sz="1050">
                <a:latin typeface="Comic Sans MS" panose="030F0702030302020204" pitchFamily="66" charset="0"/>
              </a:defRPr>
            </a:lvl1pPr>
          </a:lstStyle>
          <a:p>
            <a:pPr>
              <a:buClr>
                <a:schemeClr val="bg1"/>
              </a:buClr>
            </a:pPr>
            <a:endParaRPr lang="zh-CN" altLang="en-US" dirty="0"/>
          </a:p>
        </p:txBody>
      </p:sp>
      <p:sp>
        <p:nvSpPr>
          <p:cNvPr id="19463" name="灯片编号占位符 19462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r">
              <a:defRPr sz="1050">
                <a:latin typeface="Comic Sans MS" panose="030F0702030302020204" pitchFamily="66" charset="0"/>
              </a:defRPr>
            </a:lvl1pPr>
          </a:lstStyle>
          <a:p>
            <a:pPr>
              <a:buClr>
                <a:schemeClr val="bg1"/>
              </a:buClr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  <p:grpSp>
        <p:nvGrpSpPr>
          <p:cNvPr id="19464" name="组合 19463"/>
          <p:cNvGrpSpPr/>
          <p:nvPr/>
        </p:nvGrpSpPr>
        <p:grpSpPr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19465" name="任意多边形 19464"/>
            <p:cNvSpPr/>
            <p:nvPr userDrawn="1"/>
          </p:nvSpPr>
          <p:spPr>
            <a:xfrm>
              <a:off x="177" y="177"/>
              <a:ext cx="2250" cy="1017"/>
            </a:xfrm>
            <a:custGeom>
              <a:avLst/>
              <a:gdLst/>
              <a:ahLst/>
              <a:cxnLst/>
              <a:rect l="0" t="0" r="0" b="0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</a:ln>
          </p:spPr>
          <p:txBody>
            <a:bodyPr/>
            <a:lstStyle/>
            <a:p>
              <a:endParaRPr lang="zh-CN" altLang="en-US" sz="100"/>
            </a:p>
          </p:txBody>
        </p:sp>
        <p:sp>
          <p:nvSpPr>
            <p:cNvPr id="19466" name="任意多边形 19465"/>
            <p:cNvSpPr/>
            <p:nvPr userDrawn="1"/>
          </p:nvSpPr>
          <p:spPr>
            <a:xfrm>
              <a:off x="166" y="261"/>
              <a:ext cx="2244" cy="1007"/>
            </a:xfrm>
            <a:custGeom>
              <a:avLst/>
              <a:gdLst/>
              <a:ahLst/>
              <a:cxnLst/>
              <a:rect l="0" t="0" r="0" b="0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</a:ln>
          </p:spPr>
          <p:txBody>
            <a:bodyPr/>
            <a:lstStyle/>
            <a:p>
              <a:endParaRPr lang="zh-CN" altLang="en-US" sz="100"/>
            </a:p>
          </p:txBody>
        </p:sp>
        <p:sp>
          <p:nvSpPr>
            <p:cNvPr id="19467" name="任意多边形 19466"/>
            <p:cNvSpPr/>
            <p:nvPr userDrawn="1"/>
          </p:nvSpPr>
          <p:spPr>
            <a:xfrm>
              <a:off x="474" y="344"/>
              <a:ext cx="1488" cy="919"/>
            </a:xfrm>
            <a:custGeom>
              <a:avLst/>
              <a:gdLst/>
              <a:ahLst/>
              <a:cxnLst/>
              <a:rect l="0" t="0" r="0" b="0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txBody>
            <a:bodyPr/>
            <a:lstStyle/>
            <a:p>
              <a:endParaRPr lang="zh-CN" altLang="en-US" sz="100"/>
            </a:p>
          </p:txBody>
        </p:sp>
        <p:grpSp>
          <p:nvGrpSpPr>
            <p:cNvPr id="19468" name="组合 19467"/>
            <p:cNvGrpSpPr/>
            <p:nvPr userDrawn="1"/>
          </p:nvGrpSpPr>
          <p:grpSpPr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9469" name="任意多边形 19468"/>
              <p:cNvSpPr/>
              <p:nvPr userDrawn="1"/>
            </p:nvSpPr>
            <p:spPr>
              <a:xfrm>
                <a:off x="2005" y="934"/>
                <a:ext cx="212" cy="214"/>
              </a:xfrm>
              <a:custGeom>
                <a:avLst/>
                <a:gdLst/>
                <a:ahLst/>
                <a:cxnLst/>
                <a:rect l="0" t="0" r="0" b="0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00"/>
              </a:p>
            </p:txBody>
          </p:sp>
          <p:sp>
            <p:nvSpPr>
              <p:cNvPr id="19470" name="任意多边形 19469"/>
              <p:cNvSpPr/>
              <p:nvPr userDrawn="1"/>
            </p:nvSpPr>
            <p:spPr>
              <a:xfrm>
                <a:off x="123" y="148"/>
                <a:ext cx="2386" cy="1081"/>
              </a:xfrm>
              <a:custGeom>
                <a:avLst/>
                <a:gdLst/>
                <a:ahLst/>
                <a:cxnLst/>
                <a:rect l="0" t="0" r="0" b="0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00"/>
              </a:p>
            </p:txBody>
          </p:sp>
          <p:sp>
            <p:nvSpPr>
              <p:cNvPr id="19471" name="任意多边形 19470"/>
              <p:cNvSpPr/>
              <p:nvPr userDrawn="1"/>
            </p:nvSpPr>
            <p:spPr>
              <a:xfrm>
                <a:off x="324" y="158"/>
                <a:ext cx="1686" cy="614"/>
              </a:xfrm>
              <a:custGeom>
                <a:avLst/>
                <a:gdLst/>
                <a:ahLst/>
                <a:cxnLst/>
                <a:rect l="0" t="0" r="0" b="0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00"/>
              </a:p>
            </p:txBody>
          </p:sp>
          <p:sp>
            <p:nvSpPr>
              <p:cNvPr id="19472" name="任意多边形 19471"/>
              <p:cNvSpPr/>
              <p:nvPr userDrawn="1"/>
            </p:nvSpPr>
            <p:spPr>
              <a:xfrm>
                <a:off x="409" y="251"/>
                <a:ext cx="227" cy="410"/>
              </a:xfrm>
              <a:custGeom>
                <a:avLst/>
                <a:gdLst/>
                <a:ahLst/>
                <a:cxnLst/>
                <a:rect l="0" t="0" r="0" b="0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00"/>
              </a:p>
            </p:txBody>
          </p:sp>
          <p:sp>
            <p:nvSpPr>
              <p:cNvPr id="19473" name="任意多边形 19472"/>
              <p:cNvSpPr/>
              <p:nvPr userDrawn="1"/>
            </p:nvSpPr>
            <p:spPr>
              <a:xfrm>
                <a:off x="846" y="536"/>
                <a:ext cx="691" cy="364"/>
              </a:xfrm>
              <a:custGeom>
                <a:avLst/>
                <a:gdLst/>
                <a:ahLst/>
                <a:cxnLst/>
                <a:rect l="0" t="0" r="0" b="0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00"/>
              </a:p>
            </p:txBody>
          </p:sp>
        </p:grpSp>
      </p:grpSp>
      <p:grpSp>
        <p:nvGrpSpPr>
          <p:cNvPr id="19474" name="组合 19473"/>
          <p:cNvGrpSpPr/>
          <p:nvPr/>
        </p:nvGrpSpPr>
        <p:grpSpPr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9475" name="任意多边形 19474"/>
            <p:cNvSpPr/>
            <p:nvPr userDrawn="1"/>
          </p:nvSpPr>
          <p:spPr>
            <a:xfrm rot="7320404">
              <a:off x="4909" y="2936"/>
              <a:ext cx="629" cy="293"/>
            </a:xfrm>
            <a:custGeom>
              <a:avLst/>
              <a:gdLst/>
              <a:ahLst/>
              <a:cxnLst/>
              <a:rect l="0" t="0" r="0" b="0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</a:ln>
          </p:spPr>
          <p:txBody>
            <a:bodyPr/>
            <a:lstStyle/>
            <a:p>
              <a:endParaRPr lang="zh-CN" altLang="en-US" sz="100"/>
            </a:p>
          </p:txBody>
        </p:sp>
        <p:sp>
          <p:nvSpPr>
            <p:cNvPr id="19476" name="任意多边形 19475"/>
            <p:cNvSpPr/>
            <p:nvPr userDrawn="1"/>
          </p:nvSpPr>
          <p:spPr>
            <a:xfrm rot="7320404">
              <a:off x="4893" y="2922"/>
              <a:ext cx="627" cy="290"/>
            </a:xfrm>
            <a:custGeom>
              <a:avLst/>
              <a:gdLst/>
              <a:ahLst/>
              <a:cxnLst/>
              <a:rect l="0" t="0" r="0" b="0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</a:ln>
          </p:spPr>
          <p:txBody>
            <a:bodyPr/>
            <a:lstStyle/>
            <a:p>
              <a:endParaRPr lang="zh-CN" altLang="en-US" sz="100"/>
            </a:p>
          </p:txBody>
        </p:sp>
        <p:sp>
          <p:nvSpPr>
            <p:cNvPr id="19477" name="任意多边形 19476"/>
            <p:cNvSpPr/>
            <p:nvPr userDrawn="1"/>
          </p:nvSpPr>
          <p:spPr>
            <a:xfrm rot="7320404">
              <a:off x="4999" y="2912"/>
              <a:ext cx="416" cy="265"/>
            </a:xfrm>
            <a:custGeom>
              <a:avLst/>
              <a:gdLst/>
              <a:ahLst/>
              <a:cxnLst/>
              <a:rect l="0" t="0" r="0" b="0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txBody>
            <a:bodyPr/>
            <a:lstStyle/>
            <a:p>
              <a:endParaRPr lang="zh-CN" altLang="en-US" sz="100"/>
            </a:p>
          </p:txBody>
        </p:sp>
        <p:grpSp>
          <p:nvGrpSpPr>
            <p:cNvPr id="19478" name="组合 19477"/>
            <p:cNvGrpSpPr/>
            <p:nvPr userDrawn="1"/>
          </p:nvGrpSpPr>
          <p:grpSpPr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19479" name="任意多边形 19478"/>
              <p:cNvSpPr/>
              <p:nvPr userDrawn="1"/>
            </p:nvSpPr>
            <p:spPr>
              <a:xfrm rot="7320404">
                <a:off x="4987" y="3190"/>
                <a:ext cx="59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00"/>
              </a:p>
            </p:txBody>
          </p:sp>
          <p:sp>
            <p:nvSpPr>
              <p:cNvPr id="19480" name="任意多边形 19479"/>
              <p:cNvSpPr/>
              <p:nvPr userDrawn="1"/>
            </p:nvSpPr>
            <p:spPr>
              <a:xfrm rot="7320404">
                <a:off x="4887" y="2930"/>
                <a:ext cx="667" cy="311"/>
              </a:xfrm>
              <a:custGeom>
                <a:avLst/>
                <a:gdLst/>
                <a:ahLst/>
                <a:cxnLst/>
                <a:rect l="0" t="0" r="0" b="0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00"/>
              </a:p>
            </p:txBody>
          </p:sp>
          <p:sp>
            <p:nvSpPr>
              <p:cNvPr id="19481" name="任意多边形 19480"/>
              <p:cNvSpPr/>
              <p:nvPr userDrawn="1"/>
            </p:nvSpPr>
            <p:spPr>
              <a:xfrm rot="7320404">
                <a:off x="5062" y="2997"/>
                <a:ext cx="472" cy="176"/>
              </a:xfrm>
              <a:custGeom>
                <a:avLst/>
                <a:gdLst/>
                <a:ahLst/>
                <a:cxnLst/>
                <a:rect l="0" t="0" r="0" b="0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00"/>
              </a:p>
            </p:txBody>
          </p:sp>
          <p:sp>
            <p:nvSpPr>
              <p:cNvPr id="19482" name="任意多边形 19481"/>
              <p:cNvSpPr/>
              <p:nvPr userDrawn="1"/>
            </p:nvSpPr>
            <p:spPr>
              <a:xfrm rot="7320404">
                <a:off x="5363" y="2873"/>
                <a:ext cx="63" cy="118"/>
              </a:xfrm>
              <a:custGeom>
                <a:avLst/>
                <a:gdLst/>
                <a:ahLst/>
                <a:cxnLst/>
                <a:rect l="0" t="0" r="0" b="0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00"/>
              </a:p>
            </p:txBody>
          </p:sp>
          <p:sp>
            <p:nvSpPr>
              <p:cNvPr id="19483" name="任意多边形 19482"/>
              <p:cNvSpPr/>
              <p:nvPr userDrawn="1"/>
            </p:nvSpPr>
            <p:spPr>
              <a:xfrm rot="7320404">
                <a:off x="5136" y="2999"/>
                <a:ext cx="193" cy="104"/>
              </a:xfrm>
              <a:custGeom>
                <a:avLst/>
                <a:gdLst/>
                <a:ahLst/>
                <a:cxnLst/>
                <a:rect l="0" t="0" r="0" b="0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00"/>
              </a:p>
            </p:txBody>
          </p:sp>
        </p:grpSp>
      </p:grpSp>
      <p:sp>
        <p:nvSpPr>
          <p:cNvPr id="19484" name="任意多边形 19483"/>
          <p:cNvSpPr/>
          <p:nvPr/>
        </p:nvSpPr>
        <p:spPr>
          <a:xfrm>
            <a:off x="901700" y="5054600"/>
            <a:ext cx="6807200" cy="728663"/>
          </a:xfrm>
          <a:custGeom>
            <a:avLst/>
            <a:gdLst/>
            <a:ahLst/>
            <a:cxnLst/>
            <a:rect l="0" t="0" r="0" b="0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>
                <a:alpha val="100000"/>
              </a:schemeClr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19485" name="任意多边形 19484"/>
          <p:cNvSpPr/>
          <p:nvPr/>
        </p:nvSpPr>
        <p:spPr>
          <a:xfrm>
            <a:off x="4076700" y="1930400"/>
            <a:ext cx="889000" cy="381000"/>
          </a:xfrm>
          <a:custGeom>
            <a:avLst/>
            <a:gdLst/>
            <a:ahLst/>
            <a:cxnLst/>
            <a:rect l="0" t="0" r="0" b="0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ap="flat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</p:spTree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065" indent="0">
              <a:buNone/>
              <a:defRPr sz="750"/>
            </a:lvl4pPr>
            <a:lvl5pPr marL="1370965" indent="0">
              <a:buNone/>
              <a:defRPr sz="750"/>
            </a:lvl5pPr>
            <a:lvl6pPr marL="1713865" indent="0">
              <a:buNone/>
              <a:defRPr sz="750"/>
            </a:lvl6pPr>
            <a:lvl7pPr marL="2056765" indent="0">
              <a:buNone/>
              <a:defRPr sz="750"/>
            </a:lvl7pPr>
            <a:lvl8pPr marL="2399030" indent="0">
              <a:buNone/>
              <a:defRPr sz="750"/>
            </a:lvl8pPr>
            <a:lvl9pPr marL="274193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065" indent="0">
              <a:buNone/>
              <a:defRPr sz="1500"/>
            </a:lvl4pPr>
            <a:lvl5pPr marL="1370965" indent="0">
              <a:buNone/>
              <a:defRPr sz="1500"/>
            </a:lvl5pPr>
            <a:lvl6pPr marL="1713865" indent="0">
              <a:buNone/>
              <a:defRPr sz="1500"/>
            </a:lvl6pPr>
            <a:lvl7pPr marL="2056765" indent="0">
              <a:buNone/>
              <a:defRPr sz="1500"/>
            </a:lvl7pPr>
            <a:lvl8pPr marL="2399030" indent="0">
              <a:buNone/>
              <a:defRPr sz="1500"/>
            </a:lvl8pPr>
            <a:lvl9pPr marL="274193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065" indent="0">
              <a:buNone/>
              <a:defRPr sz="1050"/>
            </a:lvl4pPr>
            <a:lvl5pPr marL="1370965" indent="0">
              <a:buNone/>
              <a:defRPr sz="1050"/>
            </a:lvl5pPr>
            <a:lvl6pPr marL="1713865" indent="0">
              <a:buNone/>
              <a:defRPr sz="1050"/>
            </a:lvl6pPr>
            <a:lvl7pPr marL="2056765" indent="0">
              <a:buNone/>
              <a:defRPr sz="1050"/>
            </a:lvl7pPr>
            <a:lvl8pPr marL="2399030" indent="0">
              <a:buNone/>
              <a:defRPr sz="1050"/>
            </a:lvl8pPr>
            <a:lvl9pPr marL="274193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317" y="908050"/>
            <a:ext cx="2057436" cy="52181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010" y="908050"/>
            <a:ext cx="6053036" cy="52181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2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 descr="模版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071563" y="0"/>
            <a:ext cx="8072437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2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 descr="模版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071563" y="0"/>
            <a:ext cx="8072437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0">
                <a:solidFill>
                  <a:schemeClr val="tx1">
                    <a:tint val="75000"/>
                  </a:schemeClr>
                </a:solidFill>
              </a:defRPr>
            </a:lvl3pPr>
            <a:lvl4pPr marL="77089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06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24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241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79959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676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138" cy="36576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10862" y="1828800"/>
            <a:ext cx="3771138" cy="36576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1.jpeg"/><Relationship Id="rId7" Type="http://schemas.openxmlformats.org/officeDocument/2006/relationships/image" Target="../media/image2.png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5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4" Type="http://schemas.openxmlformats.org/officeDocument/2006/relationships/theme" Target="../theme/theme3.xml"/><Relationship Id="rId13" Type="http://schemas.openxmlformats.org/officeDocument/2006/relationships/image" Target="../media/image6.jpeg"/><Relationship Id="rId12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9.xml"/><Relationship Id="rId8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4" Type="http://schemas.openxmlformats.org/officeDocument/2006/relationships/theme" Target="../theme/theme5.xml"/><Relationship Id="rId13" Type="http://schemas.openxmlformats.org/officeDocument/2006/relationships/image" Target="../media/image7.jpeg"/><Relationship Id="rId1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0.xml"/><Relationship Id="rId7" Type="http://schemas.openxmlformats.org/officeDocument/2006/relationships/slideLayout" Target="../slideLayouts/slideLayout59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5" Type="http://schemas.openxmlformats.org/officeDocument/2006/relationships/theme" Target="../theme/theme6.xml"/><Relationship Id="rId14" Type="http://schemas.openxmlformats.org/officeDocument/2006/relationships/image" Target="../media/image8.jpeg"/><Relationship Id="rId13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6" descr="图片1.png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图片 2" descr="模版.jpg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图片 3" descr="图片3.png"/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1071563" y="0"/>
            <a:ext cx="8072437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>
    <p:random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任意多边形 18433"/>
          <p:cNvSpPr/>
          <p:nvPr/>
        </p:nvSpPr>
        <p:spPr>
          <a:xfrm rot="-3172564">
            <a:off x="7777163" y="-14287"/>
            <a:ext cx="1162050" cy="2084387"/>
          </a:xfrm>
          <a:custGeom>
            <a:avLst/>
            <a:gdLst/>
            <a:ahLst/>
            <a:cxnLst/>
            <a:rect l="0" t="0" r="0" b="0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18435" name="标题 18434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8436" name="文本占位符 18435"/>
          <p:cNvSpPr>
            <a:spLocks noGrp="1"/>
          </p:cNvSpPr>
          <p:nvPr>
            <p:ph type="body" idx="1"/>
          </p:nvPr>
        </p:nvSpPr>
        <p:spPr>
          <a:xfrm>
            <a:off x="685800" y="1828800"/>
            <a:ext cx="7696200" cy="36576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8437" name="日期占位符 18436"/>
          <p:cNvSpPr>
            <a:spLocks noGrp="1"/>
          </p:cNvSpPr>
          <p:nvPr>
            <p:ph type="dt" sz="half" idx="2"/>
          </p:nvPr>
        </p:nvSpPr>
        <p:spPr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>
                <a:latin typeface="Comic Sans MS" panose="030F0702030302020204" pitchFamily="66" charset="0"/>
              </a:defRPr>
            </a:lvl1pPr>
          </a:lstStyle>
          <a:p>
            <a:pPr lvl="0">
              <a:buClr>
                <a:schemeClr val="bg1"/>
              </a:buClr>
            </a:pP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8438" name="页脚占位符 18437"/>
          <p:cNvSpPr>
            <a:spLocks noGrp="1"/>
          </p:cNvSpPr>
          <p:nvPr>
            <p:ph type="ftr" sz="quarter" idx="3"/>
          </p:nvPr>
        </p:nvSpPr>
        <p:spPr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>
                <a:latin typeface="Comic Sans MS" panose="030F0702030302020204" pitchFamily="66" charset="0"/>
              </a:defRPr>
            </a:lvl1pPr>
          </a:lstStyle>
          <a:p>
            <a:pPr lvl="0">
              <a:buClr>
                <a:schemeClr val="bg1"/>
              </a:buClr>
            </a:pPr>
            <a:endParaRPr lang="zh-CN" altLang="en-US" dirty="0"/>
          </a:p>
        </p:txBody>
      </p:sp>
      <p:sp>
        <p:nvSpPr>
          <p:cNvPr id="18439" name="灯片编号占位符 18438"/>
          <p:cNvSpPr>
            <a:spLocks noGrp="1"/>
          </p:cNvSpPr>
          <p:nvPr>
            <p:ph type="sldNum" sz="quarter" idx="4"/>
          </p:nvPr>
        </p:nvSpPr>
        <p:spPr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>
                <a:latin typeface="Comic Sans MS" panose="030F0702030302020204" pitchFamily="66" charset="0"/>
              </a:defRPr>
            </a:lvl1pPr>
          </a:lstStyle>
          <a:p>
            <a:pPr lvl="0">
              <a:buClr>
                <a:schemeClr val="bg1"/>
              </a:buClr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8440" name="任意多边形 18439"/>
          <p:cNvSpPr/>
          <p:nvPr/>
        </p:nvSpPr>
        <p:spPr>
          <a:xfrm rot="-3172564">
            <a:off x="7864475" y="23813"/>
            <a:ext cx="1165225" cy="2097087"/>
          </a:xfrm>
          <a:custGeom>
            <a:avLst/>
            <a:gdLst/>
            <a:ahLst/>
            <a:cxnLst/>
            <a:rect l="0" t="0" r="0" b="0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18441" name="任意多边形 18440"/>
          <p:cNvSpPr/>
          <p:nvPr/>
        </p:nvSpPr>
        <p:spPr>
          <a:xfrm rot="-3172564">
            <a:off x="7831138" y="192088"/>
            <a:ext cx="1025525" cy="1571625"/>
          </a:xfrm>
          <a:custGeom>
            <a:avLst/>
            <a:gdLst/>
            <a:ahLst/>
            <a:cxnLst/>
            <a:rect l="0" t="0" r="0" b="0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 w="9525">
            <a:noFill/>
          </a:ln>
        </p:spPr>
        <p:txBody>
          <a:bodyPr/>
          <a:lstStyle/>
          <a:p>
            <a:endParaRPr lang="zh-CN" altLang="en-US" sz="100"/>
          </a:p>
        </p:txBody>
      </p:sp>
      <p:grpSp>
        <p:nvGrpSpPr>
          <p:cNvPr id="18442" name="组合 18441"/>
          <p:cNvGrpSpPr/>
          <p:nvPr/>
        </p:nvGrpSpPr>
        <p:grpSpPr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8443" name="任意多边形 18442"/>
            <p:cNvSpPr/>
            <p:nvPr userDrawn="1"/>
          </p:nvSpPr>
          <p:spPr>
            <a:xfrm>
              <a:off x="24" y="3505"/>
              <a:ext cx="1089" cy="649"/>
            </a:xfrm>
            <a:custGeom>
              <a:avLst/>
              <a:gdLst/>
              <a:ahLst/>
              <a:cxnLst/>
              <a:rect l="0" t="0" r="0" b="0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</a:ln>
          </p:spPr>
          <p:txBody>
            <a:bodyPr/>
            <a:lstStyle/>
            <a:p>
              <a:endParaRPr lang="zh-CN" altLang="en-US" sz="100"/>
            </a:p>
          </p:txBody>
        </p:sp>
        <p:sp>
          <p:nvSpPr>
            <p:cNvPr id="18444" name="任意多边形 18443"/>
            <p:cNvSpPr/>
            <p:nvPr userDrawn="1"/>
          </p:nvSpPr>
          <p:spPr>
            <a:xfrm>
              <a:off x="1022" y="3582"/>
              <a:ext cx="71" cy="129"/>
            </a:xfrm>
            <a:custGeom>
              <a:avLst/>
              <a:gdLst/>
              <a:ahLst/>
              <a:cxnLst/>
              <a:rect l="0" t="0" r="0" b="0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</a:ln>
          </p:spPr>
          <p:txBody>
            <a:bodyPr/>
            <a:lstStyle/>
            <a:p>
              <a:endParaRPr lang="zh-CN" altLang="en-US" sz="100"/>
            </a:p>
          </p:txBody>
        </p:sp>
        <p:sp>
          <p:nvSpPr>
            <p:cNvPr id="18445" name="任意多边形 18444"/>
            <p:cNvSpPr/>
            <p:nvPr userDrawn="1"/>
          </p:nvSpPr>
          <p:spPr>
            <a:xfrm>
              <a:off x="20" y="3774"/>
              <a:ext cx="792" cy="410"/>
            </a:xfrm>
            <a:custGeom>
              <a:avLst/>
              <a:gdLst/>
              <a:ahLst/>
              <a:cxnLst/>
              <a:rect l="0" t="0" r="0" b="0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</a:ln>
          </p:spPr>
          <p:txBody>
            <a:bodyPr/>
            <a:lstStyle/>
            <a:p>
              <a:endParaRPr lang="zh-CN" altLang="en-US" sz="100"/>
            </a:p>
          </p:txBody>
        </p:sp>
        <p:sp>
          <p:nvSpPr>
            <p:cNvPr id="18446" name="任意多边形 18445"/>
            <p:cNvSpPr/>
            <p:nvPr userDrawn="1"/>
          </p:nvSpPr>
          <p:spPr>
            <a:xfrm>
              <a:off x="129" y="3808"/>
              <a:ext cx="525" cy="374"/>
            </a:xfrm>
            <a:custGeom>
              <a:avLst/>
              <a:gdLst/>
              <a:ahLst/>
              <a:cxnLst/>
              <a:rect l="0" t="0" r="0" b="0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txBody>
            <a:bodyPr/>
            <a:lstStyle/>
            <a:p>
              <a:endParaRPr lang="zh-CN" altLang="en-US" sz="100"/>
            </a:p>
          </p:txBody>
        </p:sp>
        <p:sp>
          <p:nvSpPr>
            <p:cNvPr id="18447" name="任意多边形 18446"/>
            <p:cNvSpPr/>
            <p:nvPr userDrawn="1"/>
          </p:nvSpPr>
          <p:spPr>
            <a:xfrm>
              <a:off x="485" y="3532"/>
              <a:ext cx="135" cy="121"/>
            </a:xfrm>
            <a:custGeom>
              <a:avLst/>
              <a:gdLst/>
              <a:ahLst/>
              <a:cxnLst/>
              <a:rect l="0" t="0" r="0" b="0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</a:ln>
          </p:spPr>
          <p:txBody>
            <a:bodyPr/>
            <a:lstStyle/>
            <a:p>
              <a:endParaRPr lang="zh-CN" altLang="en-US" sz="100"/>
            </a:p>
          </p:txBody>
        </p:sp>
        <p:sp>
          <p:nvSpPr>
            <p:cNvPr id="18448" name="任意多边形 18447"/>
            <p:cNvSpPr/>
            <p:nvPr userDrawn="1"/>
          </p:nvSpPr>
          <p:spPr>
            <a:xfrm>
              <a:off x="641" y="4163"/>
              <a:ext cx="76" cy="112"/>
            </a:xfrm>
            <a:custGeom>
              <a:avLst/>
              <a:gdLst/>
              <a:ahLst/>
              <a:cxnLst/>
              <a:rect l="0" t="0" r="0" b="0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</a:ln>
          </p:spPr>
          <p:txBody>
            <a:bodyPr/>
            <a:lstStyle/>
            <a:p>
              <a:endParaRPr lang="zh-CN" altLang="en-US" sz="100"/>
            </a:p>
          </p:txBody>
        </p:sp>
        <p:sp>
          <p:nvSpPr>
            <p:cNvPr id="18449" name="任意多边形 18448"/>
            <p:cNvSpPr/>
            <p:nvPr userDrawn="1"/>
          </p:nvSpPr>
          <p:spPr>
            <a:xfrm>
              <a:off x="504" y="3607"/>
              <a:ext cx="193" cy="383"/>
            </a:xfrm>
            <a:custGeom>
              <a:avLst/>
              <a:gdLst/>
              <a:ahLst/>
              <a:cxnLst/>
              <a:rect l="0" t="0" r="0" b="0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txBody>
            <a:bodyPr/>
            <a:lstStyle/>
            <a:p>
              <a:endParaRPr lang="zh-CN" altLang="en-US" sz="100"/>
            </a:p>
          </p:txBody>
        </p:sp>
        <p:sp>
          <p:nvSpPr>
            <p:cNvPr id="18450" name="任意多边形 18449"/>
            <p:cNvSpPr/>
            <p:nvPr userDrawn="1"/>
          </p:nvSpPr>
          <p:spPr>
            <a:xfrm>
              <a:off x="668" y="3590"/>
              <a:ext cx="364" cy="174"/>
            </a:xfrm>
            <a:custGeom>
              <a:avLst/>
              <a:gdLst/>
              <a:ahLst/>
              <a:cxnLst/>
              <a:rect l="0" t="0" r="0" b="0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txBody>
            <a:bodyPr/>
            <a:lstStyle/>
            <a:p>
              <a:endParaRPr lang="zh-CN" altLang="en-US" sz="100"/>
            </a:p>
          </p:txBody>
        </p:sp>
        <p:sp>
          <p:nvSpPr>
            <p:cNvPr id="18451" name="任意多边形 18450"/>
            <p:cNvSpPr/>
            <p:nvPr userDrawn="1"/>
          </p:nvSpPr>
          <p:spPr>
            <a:xfrm>
              <a:off x="347" y="3693"/>
              <a:ext cx="156" cy="67"/>
            </a:xfrm>
            <a:custGeom>
              <a:avLst/>
              <a:gdLst/>
              <a:ahLst/>
              <a:cxnLst/>
              <a:rect l="0" t="0" r="0" b="0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</a:ln>
          </p:spPr>
          <p:txBody>
            <a:bodyPr/>
            <a:lstStyle/>
            <a:p>
              <a:endParaRPr lang="zh-CN" altLang="en-US" sz="100"/>
            </a:p>
          </p:txBody>
        </p:sp>
        <p:grpSp>
          <p:nvGrpSpPr>
            <p:cNvPr id="18452" name="组合 18451"/>
            <p:cNvGrpSpPr/>
            <p:nvPr userDrawn="1"/>
          </p:nvGrpSpPr>
          <p:grpSpPr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8453" name="组合 18452"/>
              <p:cNvGrpSpPr/>
              <p:nvPr userDrawn="1"/>
            </p:nvGrpSpPr>
            <p:grpSpPr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8454" name="任意多边形 18453"/>
                <p:cNvSpPr/>
                <p:nvPr userDrawn="1"/>
              </p:nvSpPr>
              <p:spPr>
                <a:xfrm>
                  <a:off x="499" y="3587"/>
                  <a:ext cx="157" cy="8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 sz="100"/>
                </a:p>
              </p:txBody>
            </p:sp>
            <p:sp>
              <p:nvSpPr>
                <p:cNvPr id="18455" name="任意多边形 18454"/>
                <p:cNvSpPr/>
                <p:nvPr userDrawn="1"/>
              </p:nvSpPr>
              <p:spPr>
                <a:xfrm>
                  <a:off x="636" y="4137"/>
                  <a:ext cx="115" cy="13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 sz="100"/>
                </a:p>
              </p:txBody>
            </p:sp>
            <p:sp>
              <p:nvSpPr>
                <p:cNvPr id="18456" name="任意多边形 18455"/>
                <p:cNvSpPr/>
                <p:nvPr userDrawn="1"/>
              </p:nvSpPr>
              <p:spPr>
                <a:xfrm>
                  <a:off x="1004" y="3562"/>
                  <a:ext cx="43" cy="11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 sz="100"/>
                </a:p>
              </p:txBody>
            </p:sp>
          </p:grpSp>
          <p:sp>
            <p:nvSpPr>
              <p:cNvPr id="18457" name="任意多边形 18456"/>
              <p:cNvSpPr/>
              <p:nvPr userDrawn="1"/>
            </p:nvSpPr>
            <p:spPr>
              <a:xfrm>
                <a:off x="76" y="3732"/>
                <a:ext cx="595" cy="250"/>
              </a:xfrm>
              <a:custGeom>
                <a:avLst/>
                <a:gdLst/>
                <a:ahLst/>
                <a:cxnLst/>
                <a:rect l="0" t="0" r="0" b="0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00"/>
              </a:p>
            </p:txBody>
          </p:sp>
          <p:sp>
            <p:nvSpPr>
              <p:cNvPr id="18458" name="任意多边形 18457"/>
              <p:cNvSpPr/>
              <p:nvPr userDrawn="1"/>
            </p:nvSpPr>
            <p:spPr>
              <a:xfrm>
                <a:off x="260" y="3886"/>
                <a:ext cx="244" cy="148"/>
              </a:xfrm>
              <a:custGeom>
                <a:avLst/>
                <a:gdLst/>
                <a:ahLst/>
                <a:cxnLst/>
                <a:rect l="0" t="0" r="0" b="0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00"/>
              </a:p>
            </p:txBody>
          </p:sp>
          <p:sp>
            <p:nvSpPr>
              <p:cNvPr id="18459" name="任意多边形 18458"/>
              <p:cNvSpPr/>
              <p:nvPr userDrawn="1"/>
            </p:nvSpPr>
            <p:spPr>
              <a:xfrm>
                <a:off x="565" y="3680"/>
                <a:ext cx="107" cy="238"/>
              </a:xfrm>
              <a:custGeom>
                <a:avLst/>
                <a:gdLst/>
                <a:ahLst/>
                <a:cxnLst/>
                <a:rect l="0" t="0" r="0" b="0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00"/>
              </a:p>
            </p:txBody>
          </p:sp>
          <p:grpSp>
            <p:nvGrpSpPr>
              <p:cNvPr id="18460" name="组合 18459"/>
              <p:cNvGrpSpPr/>
              <p:nvPr userDrawn="1"/>
            </p:nvGrpSpPr>
            <p:grpSpPr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8461" name="任意多边形 18460"/>
                <p:cNvSpPr/>
                <p:nvPr userDrawn="1"/>
              </p:nvSpPr>
              <p:spPr>
                <a:xfrm>
                  <a:off x="669" y="4048"/>
                  <a:ext cx="75" cy="8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 sz="100"/>
                </a:p>
              </p:txBody>
            </p:sp>
            <p:sp>
              <p:nvSpPr>
                <p:cNvPr id="18462" name="任意多边形 18461"/>
                <p:cNvSpPr/>
                <p:nvPr userDrawn="1"/>
              </p:nvSpPr>
              <p:spPr>
                <a:xfrm>
                  <a:off x="5" y="3728"/>
                  <a:ext cx="842" cy="44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 sz="100"/>
                </a:p>
              </p:txBody>
            </p:sp>
            <p:sp>
              <p:nvSpPr>
                <p:cNvPr id="18463" name="任意多边形 18462"/>
                <p:cNvSpPr/>
                <p:nvPr userDrawn="1"/>
              </p:nvSpPr>
              <p:spPr>
                <a:xfrm>
                  <a:off x="106" y="3770"/>
                  <a:ext cx="80" cy="16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 sz="100"/>
                </a:p>
              </p:txBody>
            </p:sp>
            <p:sp>
              <p:nvSpPr>
                <p:cNvPr id="18464" name="任意多边形 18463"/>
                <p:cNvSpPr/>
                <p:nvPr userDrawn="1"/>
              </p:nvSpPr>
              <p:spPr>
                <a:xfrm>
                  <a:off x="449" y="3490"/>
                  <a:ext cx="322" cy="59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 sz="100"/>
                </a:p>
              </p:txBody>
            </p:sp>
            <p:sp>
              <p:nvSpPr>
                <p:cNvPr id="18465" name="任意多边形 18464"/>
                <p:cNvSpPr/>
                <p:nvPr userDrawn="1"/>
              </p:nvSpPr>
              <p:spPr>
                <a:xfrm>
                  <a:off x="578" y="3650"/>
                  <a:ext cx="96" cy="25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 sz="100"/>
                </a:p>
              </p:txBody>
            </p:sp>
            <p:sp>
              <p:nvSpPr>
                <p:cNvPr id="18466" name="任意多边形 18465"/>
                <p:cNvSpPr/>
                <p:nvPr userDrawn="1"/>
              </p:nvSpPr>
              <p:spPr>
                <a:xfrm>
                  <a:off x="328" y="3630"/>
                  <a:ext cx="195" cy="13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 sz="100"/>
                </a:p>
              </p:txBody>
            </p:sp>
            <p:sp>
              <p:nvSpPr>
                <p:cNvPr id="18467" name="任意多边形 18466"/>
                <p:cNvSpPr/>
                <p:nvPr userDrawn="1"/>
              </p:nvSpPr>
              <p:spPr>
                <a:xfrm>
                  <a:off x="658" y="3538"/>
                  <a:ext cx="471" cy="21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 sz="100"/>
                </a:p>
              </p:txBody>
            </p:sp>
            <p:sp>
              <p:nvSpPr>
                <p:cNvPr id="18468" name="任意多边形 18467"/>
                <p:cNvSpPr/>
                <p:nvPr userDrawn="1"/>
              </p:nvSpPr>
              <p:spPr>
                <a:xfrm>
                  <a:off x="717" y="3606"/>
                  <a:ext cx="245" cy="8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 sz="100"/>
                </a:p>
              </p:txBody>
            </p:sp>
          </p:grpSp>
        </p:grpSp>
      </p:grpSp>
      <p:grpSp>
        <p:nvGrpSpPr>
          <p:cNvPr id="18469" name="组合 18468"/>
          <p:cNvGrpSpPr/>
          <p:nvPr/>
        </p:nvGrpSpPr>
        <p:grpSpPr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18470" name="任意多边形 18469"/>
            <p:cNvSpPr/>
            <p:nvPr userDrawn="1"/>
          </p:nvSpPr>
          <p:spPr>
            <a:xfrm flipH="1">
              <a:off x="5468" y="2620"/>
              <a:ext cx="205" cy="1427"/>
            </a:xfrm>
            <a:custGeom>
              <a:avLst/>
              <a:gdLst/>
              <a:ahLst/>
              <a:cxnLst/>
              <a:rect l="0" t="0" r="0" b="0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</a:ln>
          </p:spPr>
          <p:txBody>
            <a:bodyPr/>
            <a:lstStyle/>
            <a:p>
              <a:endParaRPr lang="zh-CN" altLang="en-US" sz="100"/>
            </a:p>
          </p:txBody>
        </p:sp>
        <p:sp>
          <p:nvSpPr>
            <p:cNvPr id="18471" name="任意多边形 18470"/>
            <p:cNvSpPr/>
            <p:nvPr userDrawn="1"/>
          </p:nvSpPr>
          <p:spPr>
            <a:xfrm flipH="1">
              <a:off x="5506" y="1333"/>
              <a:ext cx="205" cy="1633"/>
            </a:xfrm>
            <a:custGeom>
              <a:avLst/>
              <a:gdLst/>
              <a:ahLst/>
              <a:cxnLst/>
              <a:rect l="0" t="0" r="0" b="0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</a:ln>
          </p:spPr>
          <p:txBody>
            <a:bodyPr/>
            <a:lstStyle/>
            <a:p>
              <a:endParaRPr lang="zh-CN" altLang="en-US" sz="100"/>
            </a:p>
          </p:txBody>
        </p:sp>
      </p:grpSp>
      <p:grpSp>
        <p:nvGrpSpPr>
          <p:cNvPr id="18472" name="组合 18471"/>
          <p:cNvGrpSpPr/>
          <p:nvPr/>
        </p:nvGrpSpPr>
        <p:grpSpPr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18473" name="组合 18472"/>
            <p:cNvGrpSpPr/>
            <p:nvPr userDrawn="1"/>
          </p:nvGrpSpPr>
          <p:grpSpPr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8474" name="任意多边形 18473"/>
              <p:cNvSpPr/>
              <p:nvPr userDrawn="1"/>
            </p:nvSpPr>
            <p:spPr>
              <a:xfrm rot="-3172564">
                <a:off x="5430" y="1086"/>
                <a:ext cx="62" cy="288"/>
              </a:xfrm>
              <a:custGeom>
                <a:avLst/>
                <a:gdLst/>
                <a:ahLst/>
                <a:cxnLst/>
                <a:rect l="0" t="0" r="0" b="0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00"/>
              </a:p>
            </p:txBody>
          </p:sp>
          <p:grpSp>
            <p:nvGrpSpPr>
              <p:cNvPr id="18475" name="组合 18474"/>
              <p:cNvGrpSpPr/>
              <p:nvPr userDrawn="1"/>
            </p:nvGrpSpPr>
            <p:grpSpPr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8476" name="任意多边形 18475"/>
                <p:cNvSpPr/>
                <p:nvPr userDrawn="1"/>
              </p:nvSpPr>
              <p:spPr>
                <a:xfrm rot="-3172564">
                  <a:off x="4966" y="71"/>
                  <a:ext cx="153" cy="1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 sz="100"/>
                </a:p>
              </p:txBody>
            </p:sp>
            <p:sp>
              <p:nvSpPr>
                <p:cNvPr id="18477" name="任意多边形 18476"/>
                <p:cNvSpPr/>
                <p:nvPr userDrawn="1"/>
              </p:nvSpPr>
              <p:spPr>
                <a:xfrm rot="-3172564">
                  <a:off x="5048" y="331"/>
                  <a:ext cx="269" cy="4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 sz="100"/>
                </a:p>
              </p:txBody>
            </p:sp>
            <p:sp>
              <p:nvSpPr>
                <p:cNvPr id="18478" name="任意多边形 18477"/>
                <p:cNvSpPr/>
                <p:nvPr userDrawn="1"/>
              </p:nvSpPr>
              <p:spPr>
                <a:xfrm rot="-3172564">
                  <a:off x="4858" y="181"/>
                  <a:ext cx="505" cy="89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 sz="100"/>
                </a:p>
              </p:txBody>
            </p:sp>
            <p:sp>
              <p:nvSpPr>
                <p:cNvPr id="18479" name="任意多边形 18478"/>
                <p:cNvSpPr/>
                <p:nvPr userDrawn="1"/>
              </p:nvSpPr>
              <p:spPr>
                <a:xfrm rot="-3172564">
                  <a:off x="4903" y="-19"/>
                  <a:ext cx="758" cy="134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 sz="100"/>
                </a:p>
              </p:txBody>
            </p:sp>
            <p:sp>
              <p:nvSpPr>
                <p:cNvPr id="18480" name="任意多边形 18479"/>
                <p:cNvSpPr/>
                <p:nvPr userDrawn="1"/>
              </p:nvSpPr>
              <p:spPr>
                <a:xfrm rot="-3172564">
                  <a:off x="5297" y="896"/>
                  <a:ext cx="169" cy="12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 sz="100"/>
                </a:p>
              </p:txBody>
            </p:sp>
            <p:sp>
              <p:nvSpPr>
                <p:cNvPr id="18481" name="任意多边形 18480"/>
                <p:cNvSpPr/>
                <p:nvPr userDrawn="1"/>
              </p:nvSpPr>
              <p:spPr>
                <a:xfrm rot="-3172564">
                  <a:off x="5253" y="805"/>
                  <a:ext cx="181" cy="14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 sz="100"/>
                </a:p>
              </p:txBody>
            </p:sp>
            <p:sp>
              <p:nvSpPr>
                <p:cNvPr id="18482" name="任意多边形 18481"/>
                <p:cNvSpPr/>
                <p:nvPr userDrawn="1"/>
              </p:nvSpPr>
              <p:spPr>
                <a:xfrm rot="-3172564">
                  <a:off x="4985" y="210"/>
                  <a:ext cx="181" cy="14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 sz="100"/>
                </a:p>
              </p:txBody>
            </p:sp>
            <p:sp>
              <p:nvSpPr>
                <p:cNvPr id="18483" name="任意多边形 18482"/>
                <p:cNvSpPr/>
                <p:nvPr userDrawn="1"/>
              </p:nvSpPr>
              <p:spPr>
                <a:xfrm rot="-3172564">
                  <a:off x="4948" y="141"/>
                  <a:ext cx="179" cy="1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 sz="100"/>
                </a:p>
              </p:txBody>
            </p:sp>
          </p:grpSp>
        </p:grpSp>
        <p:sp>
          <p:nvSpPr>
            <p:cNvPr id="18484" name="直接连接符 18483"/>
            <p:cNvSpPr/>
            <p:nvPr userDrawn="1"/>
          </p:nvSpPr>
          <p:spPr>
            <a:xfrm>
              <a:off x="4870" y="84"/>
              <a:ext cx="42" cy="96"/>
            </a:xfrm>
            <a:prstGeom prst="line">
              <a:avLst/>
            </a:prstGeom>
            <a:ln w="38100" cap="flat" cmpd="sng">
              <a:solidFill>
                <a:schemeClr val="accent2"/>
              </a:solidFill>
              <a:prstDash val="solid"/>
              <a:headEnd type="none" w="med" len="med"/>
              <a:tailEnd type="none" w="med" len="med"/>
            </a:ln>
          </p:spPr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hf sldNum="0" hdr="0" ftr="0" dt="0"/>
  <p:txStyles>
    <p:titleStyle>
      <a:lvl1pPr marL="0" lvl="0" indent="0" algn="ctr" defTabSz="6858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rtl="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6895" lvl="1" indent="-213995" algn="l" defTabSz="685800" rtl="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6615" lvl="2" indent="-171450" algn="l" defTabSz="685800" rtl="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199515" lvl="3" indent="-171450" algn="l" defTabSz="685800" rtl="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2415" lvl="4" indent="-171450" algn="l" defTabSz="685800" rtl="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315" lvl="5" indent="-171450" algn="l" defTabSz="685800" rtl="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215" lvl="6" indent="-171450" algn="l" defTabSz="685800" rtl="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0480" lvl="7" indent="-171450" algn="l" defTabSz="685800" rtl="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3380" lvl="8" indent="-171450" algn="l" defTabSz="685800" rtl="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Comic Sans MS" panose="030F0702030302020204" pitchFamily="66" charset="0"/>
          <a:ea typeface="宋体" panose="02010600030101010101" pitchFamily="2" charset="-122"/>
          <a:cs typeface="+mn-cs"/>
        </a:defRPr>
      </a:lvl2pPr>
      <a:lvl3pPr marL="685800" lvl="2" indent="0" algn="l" defTabSz="6858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Comic Sans MS" panose="030F0702030302020204" pitchFamily="66" charset="0"/>
          <a:ea typeface="宋体" panose="02010600030101010101" pitchFamily="2" charset="-122"/>
          <a:cs typeface="+mn-cs"/>
        </a:defRPr>
      </a:lvl3pPr>
      <a:lvl4pPr marL="1028065" lvl="3" indent="0" algn="l" defTabSz="6858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Comic Sans MS" panose="030F0702030302020204" pitchFamily="66" charset="0"/>
          <a:ea typeface="宋体" panose="02010600030101010101" pitchFamily="2" charset="-122"/>
          <a:cs typeface="+mn-cs"/>
        </a:defRPr>
      </a:lvl4pPr>
      <a:lvl5pPr marL="1370965" lvl="4" indent="0" algn="l" defTabSz="6858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Comic Sans MS" panose="030F0702030302020204" pitchFamily="66" charset="0"/>
          <a:ea typeface="宋体" panose="02010600030101010101" pitchFamily="2" charset="-122"/>
          <a:cs typeface="+mn-cs"/>
        </a:defRPr>
      </a:lvl5pPr>
      <a:lvl6pPr marL="1713865" lvl="5" indent="0" algn="l" defTabSz="6858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Comic Sans MS" panose="030F0702030302020204" pitchFamily="66" charset="0"/>
          <a:ea typeface="宋体" panose="02010600030101010101" pitchFamily="2" charset="-122"/>
          <a:cs typeface="+mn-cs"/>
        </a:defRPr>
      </a:lvl6pPr>
      <a:lvl7pPr marL="2056765" lvl="6" indent="0" algn="l" defTabSz="6858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Comic Sans MS" panose="030F0702030302020204" pitchFamily="66" charset="0"/>
          <a:ea typeface="宋体" panose="02010600030101010101" pitchFamily="2" charset="-122"/>
          <a:cs typeface="+mn-cs"/>
        </a:defRPr>
      </a:lvl7pPr>
      <a:lvl8pPr marL="2399030" lvl="7" indent="0" algn="l" defTabSz="6858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Comic Sans MS" panose="030F0702030302020204" pitchFamily="66" charset="0"/>
          <a:ea typeface="宋体" panose="02010600030101010101" pitchFamily="2" charset="-122"/>
          <a:cs typeface="+mn-cs"/>
        </a:defRPr>
      </a:lvl8pPr>
      <a:lvl9pPr marL="2741930" lvl="8" indent="0" algn="l" defTabSz="6858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Comic Sans MS" panose="030F0702030302020204" pitchFamily="66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010" y="908050"/>
            <a:ext cx="8229743" cy="635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010" y="1600200"/>
            <a:ext cx="8229743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sldNum="0" hdr="0" ftr="0" dt="0"/>
  <p:txStyles>
    <p:titleStyle>
      <a:lvl1pPr marL="0" lvl="0" indent="0" algn="l" defTabSz="6858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180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0" fontAlgn="base" latinLnBrk="0" hangingPunct="0">
        <a:lnSpc>
          <a:spcPct val="100000"/>
        </a:lnSpc>
        <a:spcBef>
          <a:spcPct val="15000"/>
        </a:spcBef>
        <a:spcAft>
          <a:spcPct val="0"/>
        </a:spcAft>
        <a:buChar char="•"/>
        <a:defRPr sz="150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6895" lvl="1" indent="-213995" algn="l" defTabSz="685800" eaLnBrk="0" fontAlgn="base" latinLnBrk="0" hangingPunct="0">
        <a:lnSpc>
          <a:spcPct val="100000"/>
        </a:lnSpc>
        <a:spcBef>
          <a:spcPct val="15000"/>
        </a:spcBef>
        <a:spcAft>
          <a:spcPct val="0"/>
        </a:spcAft>
        <a:buChar char="–"/>
        <a:defRPr sz="1500" u="none" kern="1200" baseline="0">
          <a:solidFill>
            <a:schemeClr val="tx1"/>
          </a:solidFill>
          <a:latin typeface="+mn-lt"/>
          <a:ea typeface="仿宋_GB2312" pitchFamily="49" charset="-122"/>
          <a:cs typeface="+mn-cs"/>
        </a:defRPr>
      </a:lvl2pPr>
      <a:lvl3pPr marL="856615" lvl="2" indent="-171450" algn="l" defTabSz="685800" eaLnBrk="0" fontAlgn="base" latinLnBrk="0" hangingPunct="0">
        <a:lnSpc>
          <a:spcPct val="100000"/>
        </a:lnSpc>
        <a:spcBef>
          <a:spcPct val="15000"/>
        </a:spcBef>
        <a:spcAft>
          <a:spcPct val="0"/>
        </a:spcAft>
        <a:buChar char="•"/>
        <a:defRPr sz="1800" u="none" kern="1200" baseline="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3pPr>
      <a:lvl4pPr marL="1199515" lvl="3" indent="-171450" algn="l" defTabSz="685800" eaLnBrk="0" fontAlgn="base" latinLnBrk="0" hangingPunct="0">
        <a:lnSpc>
          <a:spcPct val="100000"/>
        </a:lnSpc>
        <a:spcBef>
          <a:spcPct val="15000"/>
        </a:spcBef>
        <a:spcAft>
          <a:spcPct val="0"/>
        </a:spcAft>
        <a:buChar char="–"/>
        <a:defRPr sz="1500" u="none" kern="1200" baseline="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4pPr>
      <a:lvl5pPr marL="1542415" lvl="4" indent="-171450" algn="l" defTabSz="685800" eaLnBrk="0" fontAlgn="base" latinLnBrk="0" hangingPunct="0">
        <a:lnSpc>
          <a:spcPct val="100000"/>
        </a:lnSpc>
        <a:spcBef>
          <a:spcPct val="15000"/>
        </a:spcBef>
        <a:spcAft>
          <a:spcPct val="0"/>
        </a:spcAft>
        <a:buChar char="»"/>
        <a:defRPr sz="1500" u="none" kern="1200" baseline="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5pPr>
      <a:lvl6pPr marL="1885315" lvl="5" indent="-171450" algn="l" defTabSz="685800" eaLnBrk="0" fontAlgn="base" latinLnBrk="0" hangingPunct="0">
        <a:lnSpc>
          <a:spcPct val="100000"/>
        </a:lnSpc>
        <a:spcBef>
          <a:spcPct val="15000"/>
        </a:spcBef>
        <a:spcAft>
          <a:spcPct val="0"/>
        </a:spcAft>
        <a:buChar char="»"/>
        <a:defRPr sz="1500" u="none" kern="1200" baseline="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6pPr>
      <a:lvl7pPr marL="2228215" lvl="6" indent="-171450" algn="l" defTabSz="685800" eaLnBrk="0" fontAlgn="base" latinLnBrk="0" hangingPunct="0">
        <a:lnSpc>
          <a:spcPct val="100000"/>
        </a:lnSpc>
        <a:spcBef>
          <a:spcPct val="15000"/>
        </a:spcBef>
        <a:spcAft>
          <a:spcPct val="0"/>
        </a:spcAft>
        <a:buChar char="»"/>
        <a:defRPr sz="1500" u="none" kern="1200" baseline="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7pPr>
      <a:lvl8pPr marL="2570480" lvl="7" indent="-171450" algn="l" defTabSz="685800" eaLnBrk="0" fontAlgn="base" latinLnBrk="0" hangingPunct="0">
        <a:lnSpc>
          <a:spcPct val="100000"/>
        </a:lnSpc>
        <a:spcBef>
          <a:spcPct val="15000"/>
        </a:spcBef>
        <a:spcAft>
          <a:spcPct val="0"/>
        </a:spcAft>
        <a:buChar char="»"/>
        <a:defRPr sz="1500" u="none" kern="1200" baseline="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8pPr>
      <a:lvl9pPr marL="2913380" lvl="8" indent="-171450" algn="l" defTabSz="685800" eaLnBrk="0" fontAlgn="base" latinLnBrk="0" hangingPunct="0">
        <a:lnSpc>
          <a:spcPct val="100000"/>
        </a:lnSpc>
        <a:spcBef>
          <a:spcPct val="15000"/>
        </a:spcBef>
        <a:spcAft>
          <a:spcPct val="0"/>
        </a:spcAft>
        <a:buChar char="»"/>
        <a:defRPr sz="1500" u="none" kern="1200" baseline="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9pPr>
    </p:bodyStyle>
    <p:otherStyle>
      <a:lvl1pPr marL="0" lvl="0" indent="0" algn="l" defTabSz="6858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685800" lvl="2" indent="0" algn="l" defTabSz="6858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028065" lvl="3" indent="0" algn="l" defTabSz="6858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370965" lvl="4" indent="0" algn="l" defTabSz="6858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1713865" lvl="5" indent="0" algn="l" defTabSz="6858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056765" lvl="6" indent="0" algn="l" defTabSz="6858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2399030" lvl="7" indent="0" algn="l" defTabSz="6858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2741930" lvl="8" indent="0" algn="l" defTabSz="6858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476250"/>
            <a:ext cx="8229600" cy="11525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>
          <a:xfrm>
            <a:off x="457200" y="1773238"/>
            <a:ext cx="8229600" cy="4103687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hf sldNum="0" hdr="0" ftr="0" dt="0"/>
  <p:txStyles>
    <p:title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6895" lvl="1" indent="-21399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6615" lvl="2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199515" lvl="3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1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2415" lvl="4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315" lvl="5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215" lvl="6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0480" lvl="7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3380" lvl="8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028065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370965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1713865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056765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239903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274193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010" y="908050"/>
            <a:ext cx="8229743" cy="635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010" y="1600200"/>
            <a:ext cx="8229743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hf sldNum="0" hdr="0" ftr="0" dt="0"/>
  <p:txStyles>
    <p:titleStyle>
      <a:lvl1pPr marL="0" lvl="0" indent="0" algn="l" defTabSz="6858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180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0" fontAlgn="base" latinLnBrk="0" hangingPunct="0">
        <a:lnSpc>
          <a:spcPct val="100000"/>
        </a:lnSpc>
        <a:spcBef>
          <a:spcPct val="15000"/>
        </a:spcBef>
        <a:spcAft>
          <a:spcPct val="0"/>
        </a:spcAft>
        <a:buChar char="•"/>
        <a:defRPr sz="150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6895" lvl="1" indent="-213995" algn="l" defTabSz="685800" eaLnBrk="0" fontAlgn="base" latinLnBrk="0" hangingPunct="0">
        <a:lnSpc>
          <a:spcPct val="100000"/>
        </a:lnSpc>
        <a:spcBef>
          <a:spcPct val="15000"/>
        </a:spcBef>
        <a:spcAft>
          <a:spcPct val="0"/>
        </a:spcAft>
        <a:buChar char="–"/>
        <a:defRPr sz="1500" u="none" kern="1200" baseline="0">
          <a:solidFill>
            <a:schemeClr val="tx1"/>
          </a:solidFill>
          <a:latin typeface="+mn-lt"/>
          <a:ea typeface="仿宋_GB2312" pitchFamily="49" charset="-122"/>
          <a:cs typeface="+mn-cs"/>
        </a:defRPr>
      </a:lvl2pPr>
      <a:lvl3pPr marL="856615" lvl="2" indent="-171450" algn="l" defTabSz="685800" eaLnBrk="0" fontAlgn="base" latinLnBrk="0" hangingPunct="0">
        <a:lnSpc>
          <a:spcPct val="100000"/>
        </a:lnSpc>
        <a:spcBef>
          <a:spcPct val="15000"/>
        </a:spcBef>
        <a:spcAft>
          <a:spcPct val="0"/>
        </a:spcAft>
        <a:buChar char="•"/>
        <a:defRPr sz="1800" u="none" kern="1200" baseline="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3pPr>
      <a:lvl4pPr marL="1199515" lvl="3" indent="-171450" algn="l" defTabSz="685800" eaLnBrk="0" fontAlgn="base" latinLnBrk="0" hangingPunct="0">
        <a:lnSpc>
          <a:spcPct val="100000"/>
        </a:lnSpc>
        <a:spcBef>
          <a:spcPct val="15000"/>
        </a:spcBef>
        <a:spcAft>
          <a:spcPct val="0"/>
        </a:spcAft>
        <a:buChar char="–"/>
        <a:defRPr sz="1500" u="none" kern="1200" baseline="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4pPr>
      <a:lvl5pPr marL="1542415" lvl="4" indent="-171450" algn="l" defTabSz="685800" eaLnBrk="0" fontAlgn="base" latinLnBrk="0" hangingPunct="0">
        <a:lnSpc>
          <a:spcPct val="100000"/>
        </a:lnSpc>
        <a:spcBef>
          <a:spcPct val="15000"/>
        </a:spcBef>
        <a:spcAft>
          <a:spcPct val="0"/>
        </a:spcAft>
        <a:buChar char="»"/>
        <a:defRPr sz="1500" u="none" kern="1200" baseline="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5pPr>
      <a:lvl6pPr marL="1885315" lvl="5" indent="-171450" algn="l" defTabSz="685800" eaLnBrk="0" fontAlgn="base" latinLnBrk="0" hangingPunct="0">
        <a:lnSpc>
          <a:spcPct val="100000"/>
        </a:lnSpc>
        <a:spcBef>
          <a:spcPct val="15000"/>
        </a:spcBef>
        <a:spcAft>
          <a:spcPct val="0"/>
        </a:spcAft>
        <a:buChar char="»"/>
        <a:defRPr sz="1500" u="none" kern="1200" baseline="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6pPr>
      <a:lvl7pPr marL="2228215" lvl="6" indent="-171450" algn="l" defTabSz="685800" eaLnBrk="0" fontAlgn="base" latinLnBrk="0" hangingPunct="0">
        <a:lnSpc>
          <a:spcPct val="100000"/>
        </a:lnSpc>
        <a:spcBef>
          <a:spcPct val="15000"/>
        </a:spcBef>
        <a:spcAft>
          <a:spcPct val="0"/>
        </a:spcAft>
        <a:buChar char="»"/>
        <a:defRPr sz="1500" u="none" kern="1200" baseline="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7pPr>
      <a:lvl8pPr marL="2570480" lvl="7" indent="-171450" algn="l" defTabSz="685800" eaLnBrk="0" fontAlgn="base" latinLnBrk="0" hangingPunct="0">
        <a:lnSpc>
          <a:spcPct val="100000"/>
        </a:lnSpc>
        <a:spcBef>
          <a:spcPct val="15000"/>
        </a:spcBef>
        <a:spcAft>
          <a:spcPct val="0"/>
        </a:spcAft>
        <a:buChar char="»"/>
        <a:defRPr sz="1500" u="none" kern="1200" baseline="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8pPr>
      <a:lvl9pPr marL="2913380" lvl="8" indent="-171450" algn="l" defTabSz="685800" eaLnBrk="0" fontAlgn="base" latinLnBrk="0" hangingPunct="0">
        <a:lnSpc>
          <a:spcPct val="100000"/>
        </a:lnSpc>
        <a:spcBef>
          <a:spcPct val="15000"/>
        </a:spcBef>
        <a:spcAft>
          <a:spcPct val="0"/>
        </a:spcAft>
        <a:buChar char="»"/>
        <a:defRPr sz="1500" u="none" kern="1200" baseline="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9pPr>
    </p:bodyStyle>
    <p:otherStyle>
      <a:lvl1pPr marL="0" lvl="0" indent="0" algn="l" defTabSz="6858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685800" lvl="2" indent="0" algn="l" defTabSz="6858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028065" lvl="3" indent="0" algn="l" defTabSz="6858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370965" lvl="4" indent="0" algn="l" defTabSz="6858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1713865" lvl="5" indent="0" algn="l" defTabSz="6858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056765" lvl="6" indent="0" algn="l" defTabSz="6858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2399030" lvl="7" indent="0" algn="l" defTabSz="6858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2741930" lvl="8" indent="0" algn="l" defTabSz="6858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slide" Target="slide16.xml"/><Relationship Id="rId3" Type="http://schemas.openxmlformats.org/officeDocument/2006/relationships/slide" Target="slide12.xml"/><Relationship Id="rId2" Type="http://schemas.openxmlformats.org/officeDocument/2006/relationships/slide" Target="slide11.xml"/><Relationship Id="rId1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7.jpeg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8.jpeg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9.jpeg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1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6.png"/><Relationship Id="rId1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7.png"/><Relationship Id="rId1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image" Target="../media/image39.jpeg"/><Relationship Id="rId1" Type="http://schemas.openxmlformats.org/officeDocument/2006/relationships/image" Target="../media/image38.emf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jpeg"/><Relationship Id="rId8" Type="http://schemas.openxmlformats.org/officeDocument/2006/relationships/image" Target="../media/image47.png"/><Relationship Id="rId7" Type="http://schemas.openxmlformats.org/officeDocument/2006/relationships/image" Target="../media/image46.png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0" Type="http://schemas.openxmlformats.org/officeDocument/2006/relationships/slideLayout" Target="../slideLayouts/slideLayout42.xml"/><Relationship Id="rId1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png"/><Relationship Id="rId8" Type="http://schemas.openxmlformats.org/officeDocument/2006/relationships/image" Target="../media/image56.png"/><Relationship Id="rId7" Type="http://schemas.openxmlformats.org/officeDocument/2006/relationships/image" Target="../media/image55.png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1" Type="http://schemas.openxmlformats.org/officeDocument/2006/relationships/slideLayout" Target="../slideLayouts/slideLayout42.xml"/><Relationship Id="rId10" Type="http://schemas.openxmlformats.org/officeDocument/2006/relationships/image" Target="../media/image58.png"/><Relationship Id="rId1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2.xml"/><Relationship Id="rId4" Type="http://schemas.openxmlformats.org/officeDocument/2006/relationships/image" Target="../media/image62.jpeg"/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2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image" Target="../media/image39.jpeg"/><Relationship Id="rId7" Type="http://schemas.openxmlformats.org/officeDocument/2006/relationships/image" Target="../media/image74.jpeg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image" Target="../media/image68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4.xml"/><Relationship Id="rId1" Type="http://schemas.openxmlformats.org/officeDocument/2006/relationships/image" Target="../media/image7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image" Target="../media/image12.GIF"/><Relationship Id="rId1" Type="http://schemas.openxmlformats.org/officeDocument/2006/relationships/image" Target="../media/image11.GIF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44.xml"/><Relationship Id="rId2" Type="http://schemas.openxmlformats.org/officeDocument/2006/relationships/image" Target="../media/image76.emf"/><Relationship Id="rId1" Type="http://schemas.openxmlformats.org/officeDocument/2006/relationships/oleObject" Target="../embeddings/oleObject1.bin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2.xml"/><Relationship Id="rId4" Type="http://schemas.openxmlformats.org/officeDocument/2006/relationships/slide" Target="slide3.xml"/><Relationship Id="rId3" Type="http://schemas.openxmlformats.org/officeDocument/2006/relationships/image" Target="../media/image78.png"/><Relationship Id="rId2" Type="http://schemas.openxmlformats.org/officeDocument/2006/relationships/image" Target="../media/image77.wmf"/><Relationship Id="rId1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2.xml"/><Relationship Id="rId1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image" Target="../media/image80.jpeg"/><Relationship Id="rId1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.xml"/><Relationship Id="rId1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image" Target="../media/image81.jpeg"/><Relationship Id="rId1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image" Target="../media/image82.jpeg"/><Relationship Id="rId1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image" Target="../media/image83.jpeg"/><Relationship Id="rId1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image" Target="../media/image84.jpeg"/><Relationship Id="rId1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image" Target="../media/image85.jpe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image" Target="../media/image86.jpeg"/><Relationship Id="rId1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image" Target="../media/image87.jpeg"/><Relationship Id="rId1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image" Target="../media/image88.jpeg"/><Relationship Id="rId1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image" Target="../media/image89.jpeg"/><Relationship Id="rId1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4.xml"/><Relationship Id="rId1" Type="http://schemas.openxmlformats.org/officeDocument/2006/relationships/image" Target="../media/image25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5.xml"/><Relationship Id="rId1" Type="http://schemas.openxmlformats.org/officeDocument/2006/relationships/image" Target="../media/image90.jpe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1.png"/><Relationship Id="rId2" Type="http://schemas.microsoft.com/office/2007/relationships/media" Target="file:///H:\&#28040;&#38450;&#23433;&#20840;%20%20&#39640;&#26122;&#29605;\&#28040;&#38450;&#31034;&#33539;&#35838;%20&#39640;&#26122;&#29605;\&#38472;&#24935;&#29747;%20-%20&#36867;&#20986;&#29983;&#22825;%20-%20&#20276;&#22863;.mp3" TargetMode="External"/><Relationship Id="rId1" Type="http://schemas.openxmlformats.org/officeDocument/2006/relationships/audio" Target="file:///H:\&#28040;&#38450;&#23433;&#20840;%20%20&#39640;&#26122;&#29605;\&#28040;&#38450;&#31034;&#33539;&#35838;%20&#39640;&#26122;&#29605;\&#38472;&#24935;&#29747;%20-%20&#36867;&#20986;&#29983;&#22825;%20-%20&#20276;&#22863;.mp3" TargetMode="Externa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 4097"/>
          <p:cNvSpPr>
            <a:spLocks noGrp="1"/>
          </p:cNvSpPr>
          <p:nvPr>
            <p:ph type="ctrTitle"/>
          </p:nvPr>
        </p:nvSpPr>
        <p:spPr>
          <a:xfrm>
            <a:off x="1887069" y="2000845"/>
            <a:ext cx="5541241" cy="1704265"/>
          </a:xfrm>
        </p:spPr>
        <p:txBody>
          <a:bodyPr anchor="b"/>
          <a:lstStyle/>
          <a:p>
            <a:pPr defTabSz="914400">
              <a:buSzPct val="100000"/>
            </a:pPr>
            <a:r>
              <a:rPr lang="zh-CN" altLang="en-US" sz="6600" b="1" kern="1200" baseline="0" dirty="0">
                <a:latin typeface="Comic Sans MS" panose="030F0702030302020204" pitchFamily="66" charset="0"/>
                <a:ea typeface="宋体" panose="02010600030101010101" pitchFamily="2" charset="-122"/>
              </a:rPr>
              <a:t>平安校园</a:t>
            </a:r>
            <a:endParaRPr lang="zh-CN" altLang="en-US" sz="6600" b="1" kern="1200" baseline="0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099" name="副标题 4098"/>
          <p:cNvSpPr>
            <a:spLocks noGrp="1"/>
          </p:cNvSpPr>
          <p:nvPr>
            <p:ph type="subTitle" idx="1"/>
          </p:nvPr>
        </p:nvSpPr>
        <p:spPr>
          <a:xfrm>
            <a:off x="1555750" y="3705225"/>
            <a:ext cx="6381115" cy="1118870"/>
          </a:xfrm>
        </p:spPr>
        <p:txBody>
          <a:bodyPr anchor="t"/>
          <a:lstStyle/>
          <a:p>
            <a:pPr defTabSz="914400">
              <a:lnSpc>
                <a:spcPct val="90000"/>
              </a:lnSpc>
              <a:buSzPct val="100000"/>
            </a:pPr>
            <a:r>
              <a:rPr lang="zh-CN" altLang="en-US" sz="2800" b="1" kern="1200" baseline="0" dirty="0">
                <a:solidFill>
                  <a:schemeClr val="tx2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消防安全示范课</a:t>
            </a:r>
            <a:r>
              <a:rPr lang="zh-CN" altLang="en-US" sz="2800" kern="1200" baseline="0" dirty="0">
                <a:solidFill>
                  <a:schemeClr val="tx2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endParaRPr lang="zh-CN" altLang="en-US" sz="2800" kern="1200" baseline="0" dirty="0">
              <a:solidFill>
                <a:schemeClr val="tx2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defTabSz="914400">
              <a:lnSpc>
                <a:spcPct val="90000"/>
              </a:lnSpc>
              <a:buSzPct val="100000"/>
            </a:pPr>
            <a:r>
              <a:rPr lang="zh-CN" altLang="en-US" kern="1200" baseline="0" dirty="0">
                <a:latin typeface="Comic Sans MS" panose="030F0702030302020204" pitchFamily="66" charset="0"/>
                <a:ea typeface="宋体" panose="02010600030101010101" pitchFamily="2" charset="-122"/>
              </a:rPr>
              <a:t>    </a:t>
            </a:r>
            <a:endParaRPr lang="zh-CN" altLang="en-US" kern="1200" baseline="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defTabSz="914400">
              <a:lnSpc>
                <a:spcPct val="90000"/>
              </a:lnSpc>
              <a:buSzPct val="100000"/>
            </a:pPr>
            <a:r>
              <a:rPr lang="zh-CN" altLang="en-US" kern="1200" baseline="0" dirty="0">
                <a:latin typeface="Comic Sans MS" panose="030F0702030302020204" pitchFamily="66" charset="0"/>
                <a:ea typeface="宋体" panose="02010600030101010101" pitchFamily="2" charset="-122"/>
              </a:rPr>
              <a:t>                                                青海油田第一中学                                            </a:t>
            </a:r>
            <a:endParaRPr lang="zh-CN" altLang="en-US" kern="1200" baseline="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defTabSz="914400">
              <a:lnSpc>
                <a:spcPct val="90000"/>
              </a:lnSpc>
              <a:buSzPct val="100000"/>
            </a:pPr>
            <a:r>
              <a:rPr lang="zh-CN" altLang="en-US" kern="1200" baseline="0" dirty="0">
                <a:latin typeface="Comic Sans MS" panose="030F0702030302020204" pitchFamily="66" charset="0"/>
                <a:ea typeface="宋体" panose="02010600030101010101" pitchFamily="2" charset="-122"/>
              </a:rPr>
              <a:t>                                                    </a:t>
            </a:r>
            <a:r>
              <a:rPr lang="zh-CN" altLang="en-US" sz="3600" kern="1200" baseline="0" dirty="0">
                <a:latin typeface="Comic Sans MS" panose="030F0702030302020204" pitchFamily="66" charset="0"/>
                <a:ea typeface="宋体" panose="02010600030101010101" pitchFamily="2" charset="-122"/>
              </a:rPr>
              <a:t>郗宇蔚</a:t>
            </a:r>
            <a:endParaRPr lang="zh-CN" altLang="en-US" sz="3600" kern="1200" baseline="0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图片 8" descr="u=2795985064,797750642&amp;fm=90&amp;gp=0.jp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4143375"/>
            <a:ext cx="1654175" cy="196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3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928813" y="2857500"/>
            <a:ext cx="6000750" cy="72072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rgbClr val="FF7C80"/>
              </a:gs>
            </a:gsLst>
            <a:lin ang="0" scaled="1"/>
          </a:gradFill>
          <a:ln w="28575" algn="ctr">
            <a:solidFill>
              <a:srgbClr val="FF7C80"/>
            </a:solidFill>
            <a:round/>
          </a:ln>
        </p:spPr>
        <p:txBody>
          <a:bodyPr wrap="none" anchor="ctr"/>
          <a:lstStyle/>
          <a:p>
            <a:pPr eaLnBrk="0" hangingPunct="0"/>
            <a:r>
              <a:rPr lang="zh-CN" altLang="en-US" sz="3600" b="1">
                <a:solidFill>
                  <a:srgbClr val="000000"/>
                </a:solidFill>
                <a:latin typeface="Calibri" panose="020F0502020204030204" pitchFamily="34" charset="0"/>
                <a:ea typeface="黑体" panose="02010609060101010101" pitchFamily="49" charset="-122"/>
              </a:rPr>
              <a:t>一、基本预防措施</a:t>
            </a:r>
            <a:endParaRPr lang="zh-CN" altLang="en-US" sz="3600" b="1">
              <a:latin typeface="Calibri" panose="020F0502020204030204" pitchFamily="34" charset="0"/>
              <a:ea typeface="黑体" panose="02010609060101010101" pitchFamily="49" charset="-122"/>
            </a:endParaRPr>
          </a:p>
        </p:txBody>
      </p:sp>
      <p:sp>
        <p:nvSpPr>
          <p:cNvPr id="5" name="AutoShape 3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928813" y="3929063"/>
            <a:ext cx="6000750" cy="72072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rgbClr val="FF7C80"/>
              </a:gs>
            </a:gsLst>
            <a:lin ang="0" scaled="1"/>
          </a:gradFill>
          <a:ln w="28575" algn="ctr">
            <a:solidFill>
              <a:srgbClr val="FF7C80"/>
            </a:solidFill>
            <a:round/>
          </a:ln>
        </p:spPr>
        <p:txBody>
          <a:bodyPr wrap="none" anchor="ctr"/>
          <a:lstStyle/>
          <a:p>
            <a:pPr eaLnBrk="0" hangingPunct="0"/>
            <a:r>
              <a:rPr lang="zh-CN" altLang="en-US" sz="3600" b="1">
                <a:solidFill>
                  <a:srgbClr val="000000"/>
                </a:solidFill>
                <a:latin typeface="Calibri" panose="020F0502020204030204" pitchFamily="34" charset="0"/>
                <a:ea typeface="黑体" panose="02010609060101010101" pitchFamily="49" charset="-122"/>
              </a:rPr>
              <a:t>二、发生火灾时怎么办？</a:t>
            </a:r>
            <a:endParaRPr lang="zh-CN" altLang="en-US" sz="3600" b="1">
              <a:latin typeface="Calibri" panose="020F0502020204030204" pitchFamily="34" charset="0"/>
              <a:ea typeface="黑体" panose="02010609060101010101" pitchFamily="49" charset="-122"/>
            </a:endParaRPr>
          </a:p>
        </p:txBody>
      </p:sp>
      <p:sp>
        <p:nvSpPr>
          <p:cNvPr id="6" name="AutoShape 3">
            <a:hlinkClick r:id="rId4" action="ppaction://hlinksldjump"/>
          </p:cNvPr>
          <p:cNvSpPr>
            <a:spLocks noChangeArrowheads="1"/>
          </p:cNvSpPr>
          <p:nvPr/>
        </p:nvSpPr>
        <p:spPr bwMode="gray">
          <a:xfrm>
            <a:off x="1928813" y="5000625"/>
            <a:ext cx="6072187" cy="72072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rgbClr val="FF7C80"/>
              </a:gs>
            </a:gsLst>
            <a:lin ang="0" scaled="1"/>
          </a:gradFill>
          <a:ln w="28575" algn="ctr">
            <a:solidFill>
              <a:srgbClr val="FF7C80"/>
            </a:solidFill>
            <a:round/>
          </a:ln>
        </p:spPr>
        <p:txBody>
          <a:bodyPr wrap="none" anchor="ctr"/>
          <a:lstStyle/>
          <a:p>
            <a:pPr eaLnBrk="0" hangingPunct="0"/>
            <a:r>
              <a:rPr lang="zh-CN" altLang="en-US" sz="3600" b="1">
                <a:solidFill>
                  <a:srgbClr val="000000"/>
                </a:solidFill>
                <a:latin typeface="Calibri" panose="020F0502020204030204" pitchFamily="34" charset="0"/>
                <a:ea typeface="黑体" panose="02010609060101010101" pitchFamily="49" charset="-122"/>
              </a:rPr>
              <a:t>三、常见的</a:t>
            </a:r>
            <a:r>
              <a:rPr lang="zh-CN" altLang="en-US" sz="3600" b="1">
                <a:latin typeface="Calibri" panose="020F0502020204030204" pitchFamily="34" charset="0"/>
                <a:ea typeface="黑体" panose="02010609060101010101" pitchFamily="49" charset="-122"/>
              </a:rPr>
              <a:t>消</a:t>
            </a:r>
            <a:r>
              <a:rPr lang="zh-CN" altLang="en-US" sz="3600" b="1">
                <a:solidFill>
                  <a:srgbClr val="000000"/>
                </a:solidFill>
                <a:latin typeface="Calibri" panose="020F0502020204030204" pitchFamily="34" charset="0"/>
                <a:ea typeface="黑体" panose="02010609060101010101" pitchFamily="49" charset="-122"/>
              </a:rPr>
              <a:t>防标示及设备</a:t>
            </a:r>
            <a:endParaRPr lang="zh-CN" altLang="en-US" sz="3600" b="1">
              <a:latin typeface="Calibri" panose="020F0502020204030204" pitchFamily="34" charset="0"/>
              <a:ea typeface="黑体" panose="02010609060101010101" pitchFamily="49" charset="-12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85813" y="1214438"/>
            <a:ext cx="8135937" cy="1357312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35921" dir="2700000" algn="ctr" rotWithShape="0">
              <a:srgbClr val="808080"/>
            </a:outerShdw>
          </a:effectLst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幼圆" pitchFamily="49" charset="-122"/>
              </a:rPr>
              <a:t>消防安全知识</a:t>
            </a:r>
            <a:endParaRPr lang="zh-CN" altLang="en-US" sz="8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幼圆" pitchFamily="49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2" animBg="1"/>
      <p:bldP spid="5" grpId="0" animBg="1"/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85750" y="2214563"/>
            <a:ext cx="8229600" cy="3733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4000" b="1" dirty="0">
                <a:latin typeface="+mn-ea"/>
                <a:ea typeface="+mn-ea"/>
              </a:rPr>
              <a:t> 1</a:t>
            </a:r>
            <a:r>
              <a:rPr lang="zh-CN" altLang="en-US" sz="4000" b="1" dirty="0">
                <a:latin typeface="+mn-ea"/>
                <a:ea typeface="+mn-ea"/>
              </a:rPr>
              <a:t>、不要随意玩火</a:t>
            </a:r>
            <a:endParaRPr lang="zh-CN" altLang="en-US" sz="4000" b="1" dirty="0">
              <a:latin typeface="+mn-ea"/>
              <a:ea typeface="+mn-ea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zh-CN" altLang="en-US" sz="4000" b="1" dirty="0">
                <a:latin typeface="+mn-ea"/>
                <a:ea typeface="+mn-ea"/>
              </a:rPr>
              <a:t> </a:t>
            </a:r>
            <a:r>
              <a:rPr lang="en-US" altLang="zh-CN" sz="4000" b="1" dirty="0">
                <a:latin typeface="+mn-ea"/>
                <a:ea typeface="+mn-ea"/>
              </a:rPr>
              <a:t>2</a:t>
            </a:r>
            <a:r>
              <a:rPr lang="zh-CN" altLang="en-US" sz="4000" b="1" dirty="0">
                <a:latin typeface="+mn-ea"/>
                <a:ea typeface="+mn-ea"/>
              </a:rPr>
              <a:t>、不要乱扔烟头，不要卧床抽烟</a:t>
            </a:r>
            <a:endParaRPr lang="zh-CN" altLang="en-US" sz="4000" b="1" dirty="0">
              <a:latin typeface="+mn-ea"/>
              <a:ea typeface="+mn-ea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zh-CN" altLang="en-US" sz="4000" b="1" dirty="0">
                <a:latin typeface="+mn-ea"/>
                <a:ea typeface="+mn-ea"/>
              </a:rPr>
              <a:t> </a:t>
            </a:r>
            <a:r>
              <a:rPr lang="en-US" altLang="zh-CN" sz="4000" b="1" dirty="0">
                <a:latin typeface="+mn-ea"/>
                <a:ea typeface="+mn-ea"/>
              </a:rPr>
              <a:t>3</a:t>
            </a:r>
            <a:r>
              <a:rPr lang="zh-CN" altLang="en-US" sz="4000" b="1" dirty="0">
                <a:latin typeface="+mn-ea"/>
                <a:ea typeface="+mn-ea"/>
              </a:rPr>
              <a:t>、明火照明时不离人，不要用明    火照明寻找物品</a:t>
            </a:r>
            <a:endParaRPr lang="en-US" altLang="zh-CN" sz="4000" b="1" dirty="0">
              <a:latin typeface="+mn-ea"/>
              <a:ea typeface="+mn-ea"/>
            </a:endParaRP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4000" b="1" dirty="0">
                <a:latin typeface="+mn-ea"/>
                <a:ea typeface="+mn-ea"/>
              </a:rPr>
              <a:t>………</a:t>
            </a:r>
            <a:endParaRPr lang="zh-CN" altLang="en-US" sz="3200" dirty="0">
              <a:latin typeface="+mn-ea"/>
              <a:ea typeface="+mn-ea"/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gray">
          <a:xfrm>
            <a:off x="285750" y="1285875"/>
            <a:ext cx="4897438" cy="72072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rgbClr val="FF7C80"/>
              </a:gs>
            </a:gsLst>
            <a:lin ang="0" scaled="1"/>
          </a:gradFill>
          <a:ln w="28575" algn="ctr">
            <a:solidFill>
              <a:srgbClr val="FF7C80"/>
            </a:solidFill>
            <a:round/>
          </a:ln>
        </p:spPr>
        <p:txBody>
          <a:bodyPr wrap="none" anchor="ctr"/>
          <a:lstStyle/>
          <a:p>
            <a:pPr algn="ctr" eaLnBrk="0" hangingPunct="0"/>
            <a:r>
              <a:rPr lang="zh-CN" altLang="en-US" sz="3600" b="1">
                <a:solidFill>
                  <a:srgbClr val="000000"/>
                </a:solidFill>
                <a:latin typeface="Calibri" panose="020F0502020204030204" pitchFamily="34" charset="0"/>
                <a:ea typeface="黑体" panose="02010609060101010101" pitchFamily="49" charset="-122"/>
              </a:rPr>
              <a:t>一、基本预防措施</a:t>
            </a:r>
            <a:endParaRPr lang="zh-CN" altLang="en-US" sz="3600" b="1">
              <a:latin typeface="Calibri" panose="020F0502020204030204" pitchFamily="34" charset="0"/>
              <a:ea typeface="黑体" panose="02010609060101010101" pitchFamily="49" charset="-122"/>
            </a:endParaRPr>
          </a:p>
        </p:txBody>
      </p:sp>
      <p:pic>
        <p:nvPicPr>
          <p:cNvPr id="10243" name="Picture 4" descr="LOGO">
            <a:hlinkClick r:id="rId1" action="ppaction://hlinksldjump"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1425" y="1071563"/>
            <a:ext cx="1552575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99"/>
                            </p:stCondLst>
                            <p:childTnLst>
                              <p:par>
                                <p:cTn id="1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79"/>
                            </p:stCondLst>
                            <p:childTnLst>
                              <p:par>
                                <p:cTn id="2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99"/>
                            </p:stCondLst>
                            <p:childTnLst>
                              <p:par>
                                <p:cTn id="3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rot="21023680">
            <a:off x="38724" y="1258468"/>
            <a:ext cx="4938622" cy="82717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</a:rPr>
              <a:t>消防常识小竞赛</a:t>
            </a:r>
            <a:r>
              <a:rPr lang="en-US" altLang="zh-CN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</a:rPr>
              <a:t>!</a:t>
            </a:r>
            <a:endParaRPr lang="zh-CN" alt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ea typeface="+mn-ea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39750" y="2276475"/>
            <a:ext cx="8001000" cy="3937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3600" b="1">
                <a:latin typeface="Calibri" panose="020F0502020204030204" pitchFamily="34" charset="0"/>
              </a:rPr>
              <a:t>1</a:t>
            </a:r>
            <a:r>
              <a:rPr lang="zh-CN" altLang="en-US" sz="3600" b="1">
                <a:latin typeface="Calibri" panose="020F0502020204030204" pitchFamily="34" charset="0"/>
              </a:rPr>
              <a:t>、你知道在火灾发生时该怎样报警吗？</a:t>
            </a:r>
            <a:endParaRPr lang="en-US" altLang="zh-CN" sz="3600" b="1">
              <a:latin typeface="Calibri" panose="020F0502020204030204" pitchFamily="34" charset="0"/>
            </a:endParaRPr>
          </a:p>
          <a:p>
            <a:endParaRPr lang="en-US" altLang="zh-CN" sz="3600" b="1">
              <a:latin typeface="Calibri" panose="020F0502020204030204" pitchFamily="34" charset="0"/>
            </a:endParaRPr>
          </a:p>
          <a:p>
            <a:r>
              <a:rPr lang="en-US" altLang="zh-CN" sz="3600" b="1">
                <a:latin typeface="Calibri" panose="020F0502020204030204" pitchFamily="34" charset="0"/>
              </a:rPr>
              <a:t>2</a:t>
            </a:r>
            <a:r>
              <a:rPr lang="zh-CN" altLang="en-US" sz="3600" b="1">
                <a:latin typeface="Calibri" panose="020F0502020204030204" pitchFamily="34" charset="0"/>
              </a:rPr>
              <a:t>、电器着火时该怎样灭火呢？</a:t>
            </a:r>
            <a:endParaRPr lang="en-US" altLang="zh-CN" sz="3600" b="1">
              <a:latin typeface="Calibri" panose="020F0502020204030204" pitchFamily="34" charset="0"/>
            </a:endParaRPr>
          </a:p>
          <a:p>
            <a:endParaRPr lang="en-US" altLang="zh-CN" sz="3600" b="1">
              <a:latin typeface="Calibri" panose="020F0502020204030204" pitchFamily="34" charset="0"/>
            </a:endParaRPr>
          </a:p>
          <a:p>
            <a:r>
              <a:rPr lang="en-US" altLang="zh-CN" sz="3600" b="1">
                <a:latin typeface="Calibri" panose="020F0502020204030204" pitchFamily="34" charset="0"/>
              </a:rPr>
              <a:t>3</a:t>
            </a:r>
            <a:r>
              <a:rPr lang="zh-CN" altLang="en-US" sz="3600" b="1">
                <a:latin typeface="Calibri" panose="020F0502020204030204" pitchFamily="34" charset="0"/>
              </a:rPr>
              <a:t>、当安全通道充满浓烟时，又该怎样正确的逃生呢？</a:t>
            </a:r>
            <a:endParaRPr lang="zh-CN" altLang="en-US" sz="3600" b="1">
              <a:latin typeface="Calibri" panose="020F0502020204030204" pitchFamily="34" charset="0"/>
            </a:endParaRPr>
          </a:p>
        </p:txBody>
      </p:sp>
      <p:pic>
        <p:nvPicPr>
          <p:cNvPr id="12291" name="Picture 4" descr="LOGO">
            <a:hlinkClick r:id="rId1" action="ppaction://hlinksldjump"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1425" y="1000125"/>
            <a:ext cx="155257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4" descr="LOGO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44475" y="1077913"/>
            <a:ext cx="1552575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602038" y="1149350"/>
            <a:ext cx="2514600" cy="5794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宋体" panose="02010600030101010101" pitchFamily="2" charset="-122"/>
              </a:rPr>
              <a:t>如 何 报 警 </a:t>
            </a:r>
            <a:endParaRPr lang="zh-CN" altLang="en-US" sz="1000" b="1" dirty="0">
              <a:solidFill>
                <a:srgbClr val="FF0000"/>
              </a:solidFill>
              <a:latin typeface="黑体" panose="02010609060101010101" pitchFamily="49" charset="-122"/>
              <a:ea typeface="宋体" panose="02010600030101010101" pitchFamily="2" charset="-122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528945" y="1729105"/>
            <a:ext cx="3470910" cy="44310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/>
            <a:r>
              <a:rPr lang="zh-CN" altLang="en-US" sz="2400" b="1">
                <a:solidFill>
                  <a:srgbClr val="262673"/>
                </a:solidFill>
                <a:latin typeface="幼圆" pitchFamily="49" charset="-122"/>
                <a:ea typeface="幼圆" pitchFamily="49" charset="-122"/>
              </a:rPr>
              <a:t>发现火灾后应立即拨打</a:t>
            </a:r>
            <a:r>
              <a:rPr lang="en-US" altLang="zh-CN" sz="2400" b="1">
                <a:solidFill>
                  <a:srgbClr val="262673"/>
                </a:solidFill>
                <a:latin typeface="幼圆" pitchFamily="49" charset="-122"/>
                <a:ea typeface="幼圆" pitchFamily="49" charset="-122"/>
              </a:rPr>
              <a:t>119</a:t>
            </a:r>
            <a:r>
              <a:rPr lang="zh-CN" altLang="en-US" sz="2400" b="1">
                <a:solidFill>
                  <a:srgbClr val="262673"/>
                </a:solidFill>
                <a:latin typeface="幼圆" pitchFamily="49" charset="-122"/>
                <a:ea typeface="幼圆" pitchFamily="49" charset="-122"/>
              </a:rPr>
              <a:t>向公安消防队报警或向单位和周围的人群报警。</a:t>
            </a:r>
            <a:endParaRPr lang="zh-CN" altLang="en-US" sz="2400" b="1">
              <a:solidFill>
                <a:srgbClr val="262673"/>
              </a:solidFill>
              <a:latin typeface="幼圆" pitchFamily="49" charset="-122"/>
              <a:ea typeface="幼圆" pitchFamily="49" charset="-122"/>
            </a:endParaRPr>
          </a:p>
          <a:p>
            <a:pPr algn="just"/>
            <a:endParaRPr lang="zh-CN" altLang="en-US" sz="2400" b="1">
              <a:solidFill>
                <a:srgbClr val="262673"/>
              </a:solidFill>
              <a:latin typeface="幼圆" pitchFamily="49" charset="-122"/>
              <a:ea typeface="幼圆" pitchFamily="49" charset="-122"/>
            </a:endParaRPr>
          </a:p>
          <a:p>
            <a:pPr algn="just"/>
            <a:r>
              <a:rPr lang="zh-CN" altLang="en-US" sz="2400" b="1">
                <a:solidFill>
                  <a:srgbClr val="262673"/>
                </a:solidFill>
                <a:latin typeface="幼圆" pitchFamily="49" charset="-122"/>
                <a:ea typeface="幼圆" pitchFamily="49" charset="-122"/>
              </a:rPr>
              <a:t>报警应讲明：</a:t>
            </a:r>
            <a:endParaRPr lang="zh-CN" altLang="en-US" sz="2400" b="1">
              <a:solidFill>
                <a:srgbClr val="262673"/>
              </a:solidFill>
              <a:latin typeface="幼圆" pitchFamily="49" charset="-122"/>
              <a:ea typeface="幼圆" pitchFamily="49" charset="-122"/>
            </a:endParaRPr>
          </a:p>
          <a:p>
            <a:pPr algn="just"/>
            <a:r>
              <a:rPr lang="en-US" altLang="zh-CN" sz="2400" b="1">
                <a:solidFill>
                  <a:srgbClr val="FF0000"/>
                </a:solidFill>
                <a:latin typeface="幼圆" pitchFamily="49" charset="-122"/>
                <a:ea typeface="幼圆" pitchFamily="49" charset="-122"/>
              </a:rPr>
              <a:t>1.</a:t>
            </a:r>
            <a:r>
              <a:rPr lang="zh-CN" altLang="en-US" sz="2400" b="1">
                <a:solidFill>
                  <a:srgbClr val="FF0000"/>
                </a:solidFill>
                <a:latin typeface="幼圆" pitchFamily="49" charset="-122"/>
                <a:ea typeface="幼圆" pitchFamily="49" charset="-122"/>
              </a:rPr>
              <a:t>发生火灾单位或个人的详细地址；</a:t>
            </a:r>
            <a:endParaRPr lang="zh-CN" altLang="en-US" sz="2400" b="1">
              <a:solidFill>
                <a:srgbClr val="FF0000"/>
              </a:solidFill>
              <a:latin typeface="幼圆" pitchFamily="49" charset="-122"/>
              <a:ea typeface="幼圆" pitchFamily="49" charset="-122"/>
            </a:endParaRPr>
          </a:p>
          <a:p>
            <a:pPr algn="just"/>
            <a:r>
              <a:rPr lang="en-US" altLang="zh-CN" sz="2400" b="1">
                <a:solidFill>
                  <a:srgbClr val="262673"/>
                </a:solidFill>
                <a:latin typeface="幼圆" pitchFamily="49" charset="-122"/>
                <a:ea typeface="幼圆" pitchFamily="49" charset="-122"/>
              </a:rPr>
              <a:t>2.</a:t>
            </a:r>
            <a:r>
              <a:rPr lang="zh-CN" altLang="en-US" sz="2400" b="1">
                <a:solidFill>
                  <a:srgbClr val="262673"/>
                </a:solidFill>
                <a:latin typeface="幼圆" pitchFamily="49" charset="-122"/>
                <a:ea typeface="幼圆" pitchFamily="49" charset="-122"/>
              </a:rPr>
              <a:t>起火物；火势情况；</a:t>
            </a:r>
            <a:endParaRPr lang="zh-CN" altLang="en-US" sz="2400" b="1">
              <a:solidFill>
                <a:srgbClr val="262673"/>
              </a:solidFill>
              <a:latin typeface="幼圆" pitchFamily="49" charset="-122"/>
              <a:ea typeface="幼圆" pitchFamily="49" charset="-122"/>
            </a:endParaRPr>
          </a:p>
          <a:p>
            <a:pPr algn="just"/>
            <a:r>
              <a:rPr lang="en-US" altLang="zh-CN" sz="2400" b="1">
                <a:solidFill>
                  <a:srgbClr val="FF0000"/>
                </a:solidFill>
                <a:latin typeface="幼圆" pitchFamily="49" charset="-122"/>
                <a:ea typeface="幼圆" pitchFamily="49" charset="-122"/>
              </a:rPr>
              <a:t>3.</a:t>
            </a:r>
            <a:r>
              <a:rPr lang="zh-CN" altLang="en-US" sz="2400" b="1">
                <a:solidFill>
                  <a:srgbClr val="FF0000"/>
                </a:solidFill>
                <a:latin typeface="幼圆" pitchFamily="49" charset="-122"/>
                <a:ea typeface="幼圆" pitchFamily="49" charset="-122"/>
              </a:rPr>
              <a:t>报警人的姓名及所用的电话号码。</a:t>
            </a:r>
            <a:endParaRPr lang="zh-CN" altLang="en-US" sz="2400" b="1">
              <a:solidFill>
                <a:srgbClr val="FF0000"/>
              </a:solidFill>
              <a:latin typeface="幼圆" pitchFamily="49" charset="-122"/>
              <a:ea typeface="幼圆" pitchFamily="49" charset="-122"/>
            </a:endParaRPr>
          </a:p>
          <a:p>
            <a:endParaRPr lang="zh-CN" altLang="en-US" b="1">
              <a:latin typeface="幼圆" pitchFamily="49" charset="-122"/>
              <a:ea typeface="幼圆" pitchFamily="49" charset="-122"/>
            </a:endParaRPr>
          </a:p>
        </p:txBody>
      </p:sp>
      <p:pic>
        <p:nvPicPr>
          <p:cNvPr id="6" name="Picture 3" descr="图层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8975" y="1935163"/>
            <a:ext cx="3470275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642938" y="2857500"/>
            <a:ext cx="733425" cy="30718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r>
              <a:rPr lang="zh-CN" altLang="en-US" sz="3600">
                <a:solidFill>
                  <a:srgbClr val="FF0000"/>
                </a:solidFill>
                <a:latin typeface="黑体" panose="02010609060101010101" pitchFamily="49" charset="-122"/>
                <a:ea typeface="华文行楷" pitchFamily="2" charset="-122"/>
              </a:rPr>
              <a:t>消 防 常 识</a:t>
            </a:r>
            <a:endParaRPr lang="zh-CN" altLang="en-US" sz="3600">
              <a:solidFill>
                <a:srgbClr val="FF0000"/>
              </a:solidFill>
              <a:latin typeface="黑体" panose="02010609060101010101" pitchFamily="49" charset="-122"/>
              <a:ea typeface="华文行楷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0"/>
                            </p:stCondLst>
                            <p:childTnLst>
                              <p:par>
                                <p:cTn id="28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LOGO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85750" y="928688"/>
            <a:ext cx="1552575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214563" y="5286375"/>
            <a:ext cx="6192837" cy="830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400">
                <a:latin typeface="黑体" panose="02010609060101010101" pitchFamily="49" charset="-122"/>
              </a:rPr>
              <a:t>电器起火时</a:t>
            </a:r>
            <a:r>
              <a:rPr lang="en-US" altLang="zh-CN" sz="2400">
                <a:latin typeface="黑体" panose="02010609060101010101" pitchFamily="49" charset="-122"/>
              </a:rPr>
              <a:t>,</a:t>
            </a:r>
            <a:r>
              <a:rPr lang="zh-CN" altLang="en-US" sz="2400">
                <a:latin typeface="黑体" panose="02010609060101010101" pitchFamily="49" charset="-122"/>
              </a:rPr>
              <a:t>首先要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pitchFamily="49" charset="-122"/>
              </a:rPr>
              <a:t>切断电源</a:t>
            </a:r>
            <a:r>
              <a:rPr lang="zh-CN" altLang="en-US" sz="2400">
                <a:latin typeface="黑体" panose="02010609060101010101" pitchFamily="49" charset="-122"/>
              </a:rPr>
              <a:t>，用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pitchFamily="49" charset="-122"/>
              </a:rPr>
              <a:t>干粉或气体灭火器、湿毛毯</a:t>
            </a:r>
            <a:r>
              <a:rPr lang="zh-CN" altLang="en-US" sz="2400">
                <a:latin typeface="黑体" panose="02010609060101010101" pitchFamily="49" charset="-122"/>
              </a:rPr>
              <a:t>等将火扑灭。</a:t>
            </a:r>
            <a:endParaRPr lang="zh-CN" altLang="en-US" sz="2400">
              <a:latin typeface="黑体" panose="02010609060101010101" pitchFamily="49" charset="-122"/>
            </a:endParaRPr>
          </a:p>
        </p:txBody>
      </p:sp>
      <p:pic>
        <p:nvPicPr>
          <p:cNvPr id="6" name="Picture 4" descr="图层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50" y="1357313"/>
            <a:ext cx="5395913" cy="384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684213" y="2708275"/>
            <a:ext cx="733425" cy="30718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r>
              <a:rPr lang="zh-CN" altLang="en-US" sz="3600">
                <a:solidFill>
                  <a:srgbClr val="FF0000"/>
                </a:solidFill>
                <a:latin typeface="黑体" panose="02010609060101010101" pitchFamily="49" charset="-122"/>
                <a:ea typeface="华文行楷" pitchFamily="2" charset="-122"/>
              </a:rPr>
              <a:t>消 防 常 识</a:t>
            </a:r>
            <a:endParaRPr lang="zh-CN" altLang="en-US" sz="3600">
              <a:solidFill>
                <a:srgbClr val="FF0000"/>
              </a:solidFill>
              <a:latin typeface="黑体" panose="02010609060101010101" pitchFamily="49" charset="-122"/>
              <a:ea typeface="华文行楷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 descr="LOGO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214438"/>
            <a:ext cx="1552575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428625" y="3143250"/>
            <a:ext cx="733425" cy="2536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 wrap="none">
            <a:spAutoFit/>
          </a:bodyPr>
          <a:lstStyle/>
          <a:p>
            <a:r>
              <a:rPr lang="zh-CN" altLang="en-US" sz="3600">
                <a:solidFill>
                  <a:srgbClr val="FF0000"/>
                </a:solidFill>
                <a:latin typeface="黑体" panose="02010609060101010101" pitchFamily="49" charset="-122"/>
                <a:ea typeface="华文行楷" pitchFamily="2" charset="-122"/>
              </a:rPr>
              <a:t>逃生与自救</a:t>
            </a:r>
            <a:endParaRPr lang="zh-CN" altLang="en-US" sz="3600">
              <a:solidFill>
                <a:srgbClr val="FF0000"/>
              </a:solidFill>
              <a:latin typeface="黑体" panose="02010609060101010101" pitchFamily="49" charset="-122"/>
              <a:ea typeface="华文行楷" pitchFamily="2" charset="-122"/>
            </a:endParaRPr>
          </a:p>
        </p:txBody>
      </p:sp>
      <p:pic>
        <p:nvPicPr>
          <p:cNvPr id="6" name="Picture 4" descr="200611411471098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63" y="1357313"/>
            <a:ext cx="3500437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143500" y="2143125"/>
            <a:ext cx="4000500" cy="2676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/>
            <a:r>
              <a:rPr lang="zh-CN" altLang="en-US" sz="2400">
                <a:latin typeface="楷体_GB2312" pitchFamily="49" charset="-122"/>
                <a:ea typeface="楷体_GB2312" pitchFamily="49" charset="-122"/>
              </a:rPr>
              <a:t>    逃生时，可把毛巾浸湿</a:t>
            </a:r>
            <a:r>
              <a:rPr lang="en-US" altLang="zh-CN" sz="2400">
                <a:latin typeface="楷体_GB2312" pitchFamily="49" charset="-122"/>
                <a:ea typeface="楷体_GB2312" pitchFamily="49" charset="-122"/>
              </a:rPr>
              <a:t>,</a:t>
            </a:r>
            <a:r>
              <a:rPr lang="zh-CN" altLang="en-US" sz="2400">
                <a:latin typeface="楷体_GB2312" pitchFamily="49" charset="-122"/>
                <a:ea typeface="楷体_GB2312" pitchFamily="49" charset="-122"/>
              </a:rPr>
              <a:t>叠起来捂住口鼻，无水时</a:t>
            </a:r>
            <a:r>
              <a:rPr lang="en-US" altLang="zh-CN" sz="2400">
                <a:latin typeface="楷体_GB2312" pitchFamily="49" charset="-122"/>
                <a:ea typeface="楷体_GB2312" pitchFamily="49" charset="-122"/>
              </a:rPr>
              <a:t>,</a:t>
            </a:r>
            <a:r>
              <a:rPr lang="zh-CN" altLang="en-US" sz="2400">
                <a:latin typeface="楷体_GB2312" pitchFamily="49" charset="-122"/>
                <a:ea typeface="楷体_GB2312" pitchFamily="49" charset="-122"/>
              </a:rPr>
              <a:t>干毛巾也行。</a:t>
            </a:r>
            <a:endParaRPr lang="en-US" altLang="zh-CN" sz="2400">
              <a:latin typeface="楷体_GB2312" pitchFamily="49" charset="-122"/>
              <a:ea typeface="楷体_GB2312" pitchFamily="49" charset="-122"/>
            </a:endParaRPr>
          </a:p>
          <a:p>
            <a:pPr algn="just"/>
            <a:r>
              <a:rPr lang="zh-CN" altLang="en-US" sz="2400">
                <a:latin typeface="楷体_GB2312" pitchFamily="49" charset="-122"/>
                <a:ea typeface="楷体_GB2312" pitchFamily="49" charset="-122"/>
              </a:rPr>
              <a:t>    身边如没有毛巾，餐巾布、口罩、衣服也可以代替。要多叠几层，使滤烟面积增大，将口鼻捂严。</a:t>
            </a:r>
            <a:endParaRPr lang="zh-CN" altLang="en-US" sz="2400"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rrowheads="1"/>
          </p:cNvSpPr>
          <p:nvPr/>
        </p:nvSpPr>
        <p:spPr bwMode="gray">
          <a:xfrm>
            <a:off x="214313" y="1000125"/>
            <a:ext cx="5929312" cy="72072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rgbClr val="FF7C80"/>
              </a:gs>
            </a:gsLst>
            <a:lin ang="0" scaled="1"/>
          </a:gradFill>
          <a:ln w="28575" algn="ctr">
            <a:solidFill>
              <a:srgbClr val="FF7C80"/>
            </a:solidFill>
            <a:round/>
          </a:ln>
        </p:spPr>
        <p:txBody>
          <a:bodyPr wrap="none" anchor="ctr"/>
          <a:lstStyle/>
          <a:p>
            <a:pPr eaLnBrk="0" hangingPunct="0"/>
            <a:r>
              <a:rPr lang="zh-CN" altLang="en-US" sz="3600" b="1">
                <a:solidFill>
                  <a:srgbClr val="000000"/>
                </a:solidFill>
                <a:latin typeface="Calibri" panose="020F0502020204030204" pitchFamily="34" charset="0"/>
                <a:ea typeface="黑体" panose="02010609060101010101" pitchFamily="49" charset="-122"/>
              </a:rPr>
              <a:t>三、常见的消防标示及设备</a:t>
            </a:r>
            <a:endParaRPr lang="zh-CN" altLang="en-US" sz="3600" b="1">
              <a:latin typeface="Calibri" panose="020F0502020204030204" pitchFamily="34" charset="0"/>
              <a:ea typeface="黑体" panose="02010609060101010101" pitchFamily="49" charset="-122"/>
            </a:endParaRPr>
          </a:p>
        </p:txBody>
      </p:sp>
      <p:pic>
        <p:nvPicPr>
          <p:cNvPr id="7" name="图片 6" descr="u=1113165254,3187200361&amp;fm=23&amp;gp=0.jp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0063" y="1785938"/>
            <a:ext cx="8143875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图片 7" descr="QQ图片2014091420494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5572125"/>
            <a:ext cx="814387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 descr="QQ图片2014091420494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4429125"/>
            <a:ext cx="7572375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消防禁止标志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785938"/>
            <a:ext cx="9144000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 descr="QQ图片2014091420494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313" y="1857375"/>
            <a:ext cx="3000375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3"/>
          <p:cNvSpPr>
            <a:spLocks noChangeArrowheads="1"/>
          </p:cNvSpPr>
          <p:nvPr/>
        </p:nvSpPr>
        <p:spPr bwMode="gray">
          <a:xfrm>
            <a:off x="214313" y="1000125"/>
            <a:ext cx="5929312" cy="72072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rgbClr val="FF7C80"/>
              </a:gs>
            </a:gsLst>
            <a:lin ang="0" scaled="1"/>
          </a:gradFill>
          <a:ln w="28575" algn="ctr">
            <a:solidFill>
              <a:srgbClr val="FF7C80"/>
            </a:solidFill>
            <a:round/>
          </a:ln>
        </p:spPr>
        <p:txBody>
          <a:bodyPr wrap="none" anchor="ctr"/>
          <a:lstStyle/>
          <a:p>
            <a:pPr eaLnBrk="0" hangingPunct="0"/>
            <a:r>
              <a:rPr lang="zh-CN" altLang="en-US" sz="3600" b="1">
                <a:solidFill>
                  <a:srgbClr val="000000"/>
                </a:solidFill>
                <a:latin typeface="Calibri" panose="020F0502020204030204" pitchFamily="34" charset="0"/>
                <a:ea typeface="黑体" panose="02010609060101010101" pitchFamily="49" charset="-122"/>
              </a:rPr>
              <a:t>三、常见的消防标示及设备</a:t>
            </a:r>
            <a:endParaRPr lang="zh-CN" altLang="en-US" sz="3600" b="1">
              <a:latin typeface="Calibri" panose="020F0502020204030204" pitchFamily="34" charset="0"/>
              <a:ea typeface="黑体" panose="02010609060101010101" pitchFamily="49" charset="-122"/>
            </a:endParaRPr>
          </a:p>
        </p:txBody>
      </p:sp>
      <p:pic>
        <p:nvPicPr>
          <p:cNvPr id="7" name="图片 6" descr="QQ图片2014091420494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313" y="3357563"/>
            <a:ext cx="3000375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 descr="QQ图片2014091420494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313" y="4857750"/>
            <a:ext cx="3000375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 descr="QQ图片2014091420494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25" y="1857375"/>
            <a:ext cx="3000375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9" descr="QQ图片2014091420494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25" y="3357563"/>
            <a:ext cx="3000375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10" descr="QQ图片2014091420494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4857750"/>
            <a:ext cx="3071812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20"/>
          <p:cNvGrpSpPr/>
          <p:nvPr/>
        </p:nvGrpSpPr>
        <p:grpSpPr bwMode="auto">
          <a:xfrm>
            <a:off x="5429250" y="1500188"/>
            <a:ext cx="3465513" cy="4321175"/>
            <a:chOff x="91" y="754"/>
            <a:chExt cx="2183" cy="2722"/>
          </a:xfrm>
        </p:grpSpPr>
        <p:pic>
          <p:nvPicPr>
            <p:cNvPr id="19459" name="Picture 3" descr="干粉式灭火器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204" y="754"/>
              <a:ext cx="2042" cy="2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0" name="Text Box 4"/>
            <p:cNvSpPr txBox="1">
              <a:spLocks noChangeArrowheads="1"/>
            </p:cNvSpPr>
            <p:nvPr/>
          </p:nvSpPr>
          <p:spPr bwMode="auto">
            <a:xfrm>
              <a:off x="91" y="2961"/>
              <a:ext cx="249" cy="42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</a:ln>
          </p:spPr>
          <p:txBody>
            <a:bodyPr/>
            <a:lstStyle/>
            <a:p>
              <a:pPr algn="ctr" eaLnBrk="0" hangingPunct="0"/>
              <a:r>
                <a:rPr lang="zh-CN" altLang="en-US" sz="2000">
                  <a:latin typeface="Times New Roman" panose="02020603050405020304" pitchFamily="18" charset="0"/>
                </a:rPr>
                <a:t>喷嘴</a:t>
              </a:r>
              <a:endParaRPr lang="zh-CN" altLang="en-US" sz="2000">
                <a:latin typeface="Times New Roman" panose="02020603050405020304" pitchFamily="18" charset="0"/>
              </a:endParaRPr>
            </a:p>
          </p:txBody>
        </p:sp>
        <p:sp>
          <p:nvSpPr>
            <p:cNvPr id="19461" name="Text Box 5"/>
            <p:cNvSpPr txBox="1">
              <a:spLocks noChangeArrowheads="1"/>
            </p:cNvSpPr>
            <p:nvPr/>
          </p:nvSpPr>
          <p:spPr bwMode="auto">
            <a:xfrm>
              <a:off x="113" y="1344"/>
              <a:ext cx="204" cy="51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</a:ln>
          </p:spPr>
          <p:txBody>
            <a:bodyPr/>
            <a:lstStyle/>
            <a:p>
              <a:pPr algn="ctr" eaLnBrk="0" hangingPunct="0"/>
              <a:r>
                <a:rPr lang="zh-CN" altLang="en-US" sz="2000">
                  <a:latin typeface="Times New Roman" panose="02020603050405020304" pitchFamily="18" charset="0"/>
                </a:rPr>
                <a:t>软管</a:t>
              </a:r>
              <a:endParaRPr lang="zh-CN" altLang="en-US" sz="2000">
                <a:latin typeface="Times New Roman" panose="02020603050405020304" pitchFamily="18" charset="0"/>
              </a:endParaRPr>
            </a:p>
          </p:txBody>
        </p:sp>
        <p:sp>
          <p:nvSpPr>
            <p:cNvPr id="19462" name="Text Box 6"/>
            <p:cNvSpPr txBox="1">
              <a:spLocks noChangeArrowheads="1"/>
            </p:cNvSpPr>
            <p:nvPr/>
          </p:nvSpPr>
          <p:spPr bwMode="auto">
            <a:xfrm>
              <a:off x="385" y="890"/>
              <a:ext cx="289" cy="47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</a:ln>
          </p:spPr>
          <p:txBody>
            <a:bodyPr/>
            <a:lstStyle/>
            <a:p>
              <a:pPr algn="ctr" eaLnBrk="0" hangingPunct="0"/>
              <a:r>
                <a:rPr lang="zh-CN" altLang="en-US" sz="2000">
                  <a:latin typeface="Times New Roman" panose="02020603050405020304" pitchFamily="18" charset="0"/>
                </a:rPr>
                <a:t>压把</a:t>
              </a:r>
              <a:endParaRPr lang="zh-CN" altLang="en-US" sz="2000">
                <a:latin typeface="Times New Roman" panose="02020603050405020304" pitchFamily="18" charset="0"/>
              </a:endParaRPr>
            </a:p>
          </p:txBody>
        </p:sp>
        <p:sp>
          <p:nvSpPr>
            <p:cNvPr id="19463" name="Text Box 7"/>
            <p:cNvSpPr txBox="1">
              <a:spLocks noChangeArrowheads="1"/>
            </p:cNvSpPr>
            <p:nvPr/>
          </p:nvSpPr>
          <p:spPr bwMode="auto">
            <a:xfrm>
              <a:off x="1973" y="2387"/>
              <a:ext cx="216" cy="47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</a:ln>
          </p:spPr>
          <p:txBody>
            <a:bodyPr/>
            <a:lstStyle/>
            <a:p>
              <a:pPr algn="ctr" eaLnBrk="0" hangingPunct="0"/>
              <a:r>
                <a:rPr lang="zh-CN" altLang="en-US" sz="2000">
                  <a:latin typeface="Times New Roman" panose="02020603050405020304" pitchFamily="18" charset="0"/>
                </a:rPr>
                <a:t>筒身</a:t>
              </a:r>
              <a:endParaRPr lang="zh-CN" altLang="en-US" sz="2000">
                <a:latin typeface="Times New Roman" panose="02020603050405020304" pitchFamily="18" charset="0"/>
              </a:endParaRPr>
            </a:p>
          </p:txBody>
        </p:sp>
        <p:sp>
          <p:nvSpPr>
            <p:cNvPr id="19464" name="Line 8"/>
            <p:cNvSpPr>
              <a:spLocks noChangeShapeType="1"/>
            </p:cNvSpPr>
            <p:nvPr/>
          </p:nvSpPr>
          <p:spPr bwMode="auto">
            <a:xfrm flipH="1" flipV="1">
              <a:off x="1429" y="1344"/>
              <a:ext cx="453" cy="27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65" name="Text Box 9"/>
            <p:cNvSpPr txBox="1">
              <a:spLocks noChangeArrowheads="1"/>
            </p:cNvSpPr>
            <p:nvPr/>
          </p:nvSpPr>
          <p:spPr bwMode="auto">
            <a:xfrm>
              <a:off x="1891" y="1530"/>
              <a:ext cx="243" cy="61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</a:ln>
          </p:spPr>
          <p:txBody>
            <a:bodyPr/>
            <a:lstStyle/>
            <a:p>
              <a:pPr algn="ctr" eaLnBrk="0" hangingPunct="0"/>
              <a:r>
                <a:rPr lang="zh-CN" altLang="en-US" sz="2000">
                  <a:latin typeface="Times New Roman" panose="02020603050405020304" pitchFamily="18" charset="0"/>
                </a:rPr>
                <a:t>压</a:t>
              </a:r>
              <a:endParaRPr lang="zh-CN" altLang="en-US" sz="2000">
                <a:latin typeface="Times New Roman" panose="02020603050405020304" pitchFamily="18" charset="0"/>
              </a:endParaRPr>
            </a:p>
            <a:p>
              <a:pPr algn="ctr" eaLnBrk="0" hangingPunct="0"/>
              <a:r>
                <a:rPr lang="zh-CN" altLang="en-US" sz="2000">
                  <a:latin typeface="Times New Roman" panose="02020603050405020304" pitchFamily="18" charset="0"/>
                </a:rPr>
                <a:t>力</a:t>
              </a:r>
              <a:endParaRPr lang="zh-CN" altLang="en-US" sz="2000">
                <a:latin typeface="Times New Roman" panose="02020603050405020304" pitchFamily="18" charset="0"/>
              </a:endParaRPr>
            </a:p>
            <a:p>
              <a:pPr algn="ctr" eaLnBrk="0" hangingPunct="0"/>
              <a:r>
                <a:rPr lang="zh-CN" altLang="en-US" sz="2000">
                  <a:latin typeface="Times New Roman" panose="02020603050405020304" pitchFamily="18" charset="0"/>
                </a:rPr>
                <a:t>表</a:t>
              </a:r>
              <a:endParaRPr lang="zh-CN" altLang="en-US" sz="2000">
                <a:latin typeface="Times New Roman" panose="02020603050405020304" pitchFamily="18" charset="0"/>
              </a:endParaRPr>
            </a:p>
          </p:txBody>
        </p:sp>
        <p:sp>
          <p:nvSpPr>
            <p:cNvPr id="19466" name="Line 10"/>
            <p:cNvSpPr>
              <a:spLocks noChangeShapeType="1"/>
            </p:cNvSpPr>
            <p:nvPr/>
          </p:nvSpPr>
          <p:spPr bwMode="auto">
            <a:xfrm flipV="1">
              <a:off x="227" y="2614"/>
              <a:ext cx="158" cy="31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67" name="Line 11"/>
            <p:cNvSpPr>
              <a:spLocks noChangeShapeType="1"/>
            </p:cNvSpPr>
            <p:nvPr/>
          </p:nvSpPr>
          <p:spPr bwMode="auto">
            <a:xfrm>
              <a:off x="340" y="1525"/>
              <a:ext cx="38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68" name="Line 12"/>
            <p:cNvSpPr>
              <a:spLocks noChangeShapeType="1"/>
            </p:cNvSpPr>
            <p:nvPr/>
          </p:nvSpPr>
          <p:spPr bwMode="auto">
            <a:xfrm>
              <a:off x="748" y="1117"/>
              <a:ext cx="726" cy="9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69" name="Line 14"/>
            <p:cNvSpPr>
              <a:spLocks noChangeShapeType="1"/>
            </p:cNvSpPr>
            <p:nvPr/>
          </p:nvSpPr>
          <p:spPr bwMode="auto">
            <a:xfrm flipH="1">
              <a:off x="1474" y="2568"/>
              <a:ext cx="40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70" name="Line 15"/>
            <p:cNvSpPr>
              <a:spLocks noChangeShapeType="1"/>
            </p:cNvSpPr>
            <p:nvPr/>
          </p:nvSpPr>
          <p:spPr bwMode="auto">
            <a:xfrm flipH="1">
              <a:off x="1519" y="1298"/>
              <a:ext cx="40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71" name="Text Box 16"/>
            <p:cNvSpPr txBox="1">
              <a:spLocks noChangeArrowheads="1"/>
            </p:cNvSpPr>
            <p:nvPr/>
          </p:nvSpPr>
          <p:spPr bwMode="auto">
            <a:xfrm>
              <a:off x="1973" y="799"/>
              <a:ext cx="301" cy="66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</a:ln>
          </p:spPr>
          <p:txBody>
            <a:bodyPr/>
            <a:lstStyle/>
            <a:p>
              <a:pPr algn="ctr" eaLnBrk="0" hangingPunct="0"/>
              <a:r>
                <a:rPr lang="zh-CN" altLang="en-US" sz="2000">
                  <a:latin typeface="Times New Roman" panose="02020603050405020304" pitchFamily="18" charset="0"/>
                </a:rPr>
                <a:t>保险</a:t>
              </a:r>
              <a:endParaRPr lang="zh-CN" altLang="en-US" sz="2000">
                <a:latin typeface="Times New Roman" panose="02020603050405020304" pitchFamily="18" charset="0"/>
              </a:endParaRPr>
            </a:p>
            <a:p>
              <a:pPr algn="ctr" eaLnBrk="0" hangingPunct="0"/>
              <a:r>
                <a:rPr lang="zh-CN" altLang="en-US" sz="2000">
                  <a:latin typeface="Times New Roman" panose="02020603050405020304" pitchFamily="18" charset="0"/>
                </a:rPr>
                <a:t>栓</a:t>
              </a:r>
              <a:endParaRPr lang="zh-CN" altLang="en-US" sz="2000">
                <a:latin typeface="Times New Roman" panose="02020603050405020304" pitchFamily="18" charset="0"/>
              </a:endParaRPr>
            </a:p>
          </p:txBody>
        </p:sp>
      </p:grpSp>
      <p:sp>
        <p:nvSpPr>
          <p:cNvPr id="160786" name="Rectangle 18"/>
          <p:cNvSpPr>
            <a:spLocks noChangeArrowheads="1"/>
          </p:cNvSpPr>
          <p:nvPr/>
        </p:nvSpPr>
        <p:spPr bwMode="auto">
          <a:xfrm>
            <a:off x="0" y="1000125"/>
            <a:ext cx="5786438" cy="52625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400" b="1">
                <a:latin typeface="Calibri" panose="020F0502020204030204" pitchFamily="34" charset="0"/>
              </a:rPr>
              <a:t>名       称：手提式贮压（</a:t>
            </a:r>
            <a:r>
              <a:rPr lang="en-US" altLang="zh-CN" sz="2400" b="1">
                <a:latin typeface="Calibri" panose="020F0502020204030204" pitchFamily="34" charset="0"/>
              </a:rPr>
              <a:t>ABC</a:t>
            </a:r>
            <a:r>
              <a:rPr lang="zh-CN" altLang="en-US" sz="2400" b="1">
                <a:latin typeface="Calibri" panose="020F0502020204030204" pitchFamily="34" charset="0"/>
              </a:rPr>
              <a:t>）干粉灭火器</a:t>
            </a:r>
            <a:endParaRPr kumimoji="1" lang="zh-CN" altLang="en-US" sz="2400" b="1">
              <a:latin typeface="Calibri" panose="020F0502020204030204" pitchFamily="34" charset="0"/>
            </a:endParaRPr>
          </a:p>
          <a:p>
            <a:r>
              <a:rPr lang="zh-CN" altLang="en-US" sz="2400" b="1">
                <a:latin typeface="Calibri" panose="020F0502020204030204" pitchFamily="34" charset="0"/>
              </a:rPr>
              <a:t>规       格：</a:t>
            </a:r>
            <a:r>
              <a:rPr lang="en-US" altLang="zh-CN" sz="2400" b="1">
                <a:latin typeface="Calibri" panose="020F0502020204030204" pitchFamily="34" charset="0"/>
              </a:rPr>
              <a:t>2</a:t>
            </a:r>
            <a:r>
              <a:rPr lang="zh-CN" altLang="en-US" sz="2400" b="1">
                <a:latin typeface="Calibri" panose="020F0502020204030204" pitchFamily="34" charset="0"/>
              </a:rPr>
              <a:t>公斤</a:t>
            </a:r>
            <a:r>
              <a:rPr lang="en-US" altLang="zh-CN" sz="2400" b="1">
                <a:latin typeface="Calibri" panose="020F0502020204030204" pitchFamily="34" charset="0"/>
              </a:rPr>
              <a:t>/4</a:t>
            </a:r>
            <a:r>
              <a:rPr lang="zh-CN" altLang="en-US" sz="2400" b="1">
                <a:latin typeface="Calibri" panose="020F0502020204030204" pitchFamily="34" charset="0"/>
              </a:rPr>
              <a:t>公斤</a:t>
            </a:r>
            <a:endParaRPr lang="zh-CN" altLang="en-US" sz="2400" b="1">
              <a:latin typeface="Calibri" panose="020F0502020204030204" pitchFamily="34" charset="0"/>
            </a:endParaRPr>
          </a:p>
          <a:p>
            <a:r>
              <a:rPr lang="zh-CN" altLang="en-US" sz="2400" b="1">
                <a:latin typeface="Calibri" panose="020F0502020204030204" pitchFamily="34" charset="0"/>
              </a:rPr>
              <a:t>配置要求：</a:t>
            </a:r>
            <a:r>
              <a:rPr lang="en-US" altLang="zh-CN" sz="2400" b="1">
                <a:latin typeface="Calibri" panose="020F0502020204030204" pitchFamily="34" charset="0"/>
              </a:rPr>
              <a:t>2</a:t>
            </a:r>
            <a:r>
              <a:rPr lang="zh-CN" altLang="en-US" sz="2400" b="1">
                <a:latin typeface="Calibri" panose="020F0502020204030204" pitchFamily="34" charset="0"/>
              </a:rPr>
              <a:t>具</a:t>
            </a:r>
            <a:r>
              <a:rPr lang="en-US" altLang="zh-CN" sz="2400" b="1">
                <a:latin typeface="Calibri" panose="020F0502020204030204" pitchFamily="34" charset="0"/>
              </a:rPr>
              <a:t>/100</a:t>
            </a:r>
            <a:r>
              <a:rPr lang="zh-CN" altLang="en-US" sz="2400" b="1">
                <a:latin typeface="Calibri" panose="020F0502020204030204" pitchFamily="34" charset="0"/>
              </a:rPr>
              <a:t>平方米</a:t>
            </a:r>
            <a:endParaRPr lang="zh-CN" altLang="en-US" sz="2400" b="1">
              <a:latin typeface="Calibri" panose="020F0502020204030204" pitchFamily="34" charset="0"/>
            </a:endParaRPr>
          </a:p>
          <a:p>
            <a:r>
              <a:rPr lang="zh-CN" altLang="en-US" sz="2400" b="1">
                <a:latin typeface="Calibri" panose="020F0502020204030204" pitchFamily="34" charset="0"/>
              </a:rPr>
              <a:t>使用说明：</a:t>
            </a:r>
            <a:endParaRPr lang="zh-CN" altLang="en-US" sz="2400" b="1">
              <a:latin typeface="Calibri" panose="020F0502020204030204" pitchFamily="34" charset="0"/>
            </a:endParaRPr>
          </a:p>
          <a:p>
            <a:r>
              <a:rPr kumimoji="1" lang="en-US" altLang="zh-CN" sz="2400" b="1">
                <a:latin typeface="Calibri" panose="020F0502020204030204" pitchFamily="34" charset="0"/>
              </a:rPr>
              <a:t>1</a:t>
            </a:r>
            <a:r>
              <a:rPr kumimoji="1" lang="zh-CN" altLang="en-US" sz="2400" b="1">
                <a:latin typeface="Calibri" panose="020F0502020204030204" pitchFamily="34" charset="0"/>
              </a:rPr>
              <a:t>、当发生火灾时边跑边将筒身上下摇</a:t>
            </a:r>
            <a:endParaRPr kumimoji="1" lang="zh-CN" altLang="en-US" sz="2400" b="1">
              <a:latin typeface="Calibri" panose="020F0502020204030204" pitchFamily="34" charset="0"/>
            </a:endParaRPr>
          </a:p>
          <a:p>
            <a:r>
              <a:rPr kumimoji="1" lang="zh-CN" altLang="en-US" sz="2400" b="1">
                <a:latin typeface="Calibri" panose="020F0502020204030204" pitchFamily="34" charset="0"/>
              </a:rPr>
              <a:t>      动数次。</a:t>
            </a:r>
            <a:endParaRPr kumimoji="1" lang="zh-CN" altLang="en-US" sz="2400" b="1">
              <a:latin typeface="Calibri" panose="020F0502020204030204" pitchFamily="34" charset="0"/>
            </a:endParaRPr>
          </a:p>
          <a:p>
            <a:r>
              <a:rPr kumimoji="1" lang="en-US" altLang="zh-CN" sz="2400" b="1">
                <a:latin typeface="Calibri" panose="020F0502020204030204" pitchFamily="34" charset="0"/>
              </a:rPr>
              <a:t>2</a:t>
            </a:r>
            <a:r>
              <a:rPr kumimoji="1" lang="zh-CN" altLang="en-US" sz="2400" b="1">
                <a:latin typeface="Calibri" panose="020F0502020204030204" pitchFamily="34" charset="0"/>
              </a:rPr>
              <a:t>、拔出保险栓，筒体与地面垂直手握</a:t>
            </a:r>
            <a:endParaRPr kumimoji="1" lang="zh-CN" altLang="en-US" sz="2400" b="1">
              <a:latin typeface="Calibri" panose="020F0502020204030204" pitchFamily="34" charset="0"/>
            </a:endParaRPr>
          </a:p>
          <a:p>
            <a:r>
              <a:rPr kumimoji="1" lang="zh-CN" altLang="en-US" sz="2400" b="1">
                <a:latin typeface="Calibri" panose="020F0502020204030204" pitchFamily="34" charset="0"/>
              </a:rPr>
              <a:t>      软管。</a:t>
            </a:r>
            <a:endParaRPr kumimoji="1" lang="zh-CN" altLang="en-US" sz="2400" b="1">
              <a:latin typeface="Calibri" panose="020F0502020204030204" pitchFamily="34" charset="0"/>
            </a:endParaRPr>
          </a:p>
          <a:p>
            <a:r>
              <a:rPr kumimoji="1" lang="en-US" altLang="zh-CN" sz="2400" b="1">
                <a:latin typeface="Calibri" panose="020F0502020204030204" pitchFamily="34" charset="0"/>
              </a:rPr>
              <a:t>3</a:t>
            </a:r>
            <a:r>
              <a:rPr kumimoji="1" lang="zh-CN" altLang="en-US" sz="2400" b="1">
                <a:latin typeface="Calibri" panose="020F0502020204030204" pitchFamily="34" charset="0"/>
              </a:rPr>
              <a:t>、选择上风位置接近火点，将软管朝</a:t>
            </a:r>
            <a:endParaRPr kumimoji="1" lang="zh-CN" altLang="en-US" sz="2400" b="1">
              <a:latin typeface="Calibri" panose="020F0502020204030204" pitchFamily="34" charset="0"/>
            </a:endParaRPr>
          </a:p>
          <a:p>
            <a:r>
              <a:rPr kumimoji="1" lang="zh-CN" altLang="en-US" sz="2400" b="1">
                <a:latin typeface="Calibri" panose="020F0502020204030204" pitchFamily="34" charset="0"/>
              </a:rPr>
              <a:t>      向火苗根部</a:t>
            </a:r>
            <a:endParaRPr kumimoji="1" lang="zh-CN" altLang="en-US" sz="2400" b="1">
              <a:latin typeface="Calibri" panose="020F0502020204030204" pitchFamily="34" charset="0"/>
            </a:endParaRPr>
          </a:p>
          <a:p>
            <a:r>
              <a:rPr kumimoji="1" lang="en-US" altLang="zh-CN" sz="2400" b="1">
                <a:latin typeface="Calibri" panose="020F0502020204030204" pitchFamily="34" charset="0"/>
              </a:rPr>
              <a:t>4</a:t>
            </a:r>
            <a:r>
              <a:rPr kumimoji="1" lang="zh-CN" altLang="en-US" sz="2400" b="1">
                <a:latin typeface="Calibri" panose="020F0502020204030204" pitchFamily="34" charset="0"/>
              </a:rPr>
              <a:t>、用力压下握把，摇摆喷射，将干粉</a:t>
            </a:r>
            <a:endParaRPr kumimoji="1" lang="zh-CN" altLang="en-US" sz="2400" b="1">
              <a:latin typeface="Calibri" panose="020F0502020204030204" pitchFamily="34" charset="0"/>
            </a:endParaRPr>
          </a:p>
          <a:p>
            <a:r>
              <a:rPr kumimoji="1" lang="zh-CN" altLang="en-US" sz="2400" b="1">
                <a:latin typeface="Calibri" panose="020F0502020204030204" pitchFamily="34" charset="0"/>
              </a:rPr>
              <a:t>      射入火焰根部。</a:t>
            </a:r>
            <a:endParaRPr kumimoji="1" lang="zh-CN" altLang="en-US" sz="2400" b="1">
              <a:latin typeface="Calibri" panose="020F0502020204030204" pitchFamily="34" charset="0"/>
            </a:endParaRPr>
          </a:p>
          <a:p>
            <a:r>
              <a:rPr kumimoji="1" lang="en-US" altLang="zh-CN" sz="2400" b="1">
                <a:latin typeface="Calibri" panose="020F0502020204030204" pitchFamily="34" charset="0"/>
              </a:rPr>
              <a:t>5</a:t>
            </a:r>
            <a:r>
              <a:rPr kumimoji="1" lang="zh-CN" altLang="en-US" sz="2400" b="1">
                <a:latin typeface="Calibri" panose="020F0502020204030204" pitchFamily="34" charset="0"/>
              </a:rPr>
              <a:t>、息灭后并以水冷却除烟。</a:t>
            </a:r>
            <a:endParaRPr kumimoji="1" lang="zh-CN" altLang="en-US" sz="2400" b="1">
              <a:latin typeface="Calibri" panose="020F0502020204030204" pitchFamily="34" charset="0"/>
            </a:endParaRPr>
          </a:p>
          <a:p>
            <a:r>
              <a:rPr kumimoji="1" lang="zh-CN" altLang="en-US" sz="2400" b="1">
                <a:latin typeface="Calibri" panose="020F0502020204030204" pitchFamily="34" charset="0"/>
              </a:rPr>
              <a:t>注意：灭火时应顺风不宜逆风。</a:t>
            </a:r>
            <a:endParaRPr kumimoji="1" lang="zh-CN" altLang="en-US" sz="2400" b="1">
              <a:latin typeface="Calibri" panose="020F050202020403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92250" y="215900"/>
            <a:ext cx="23431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/>
              <a:t>消防设备</a:t>
            </a:r>
            <a:endParaRPr lang="zh-CN" altLang="en-US" sz="4000" b="1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60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1607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1607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1607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1607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1607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1000"/>
                                        <p:tgtEl>
                                          <p:spTgt spid="1607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1000"/>
                                        <p:tgtEl>
                                          <p:spTgt spid="1607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1000"/>
                                        <p:tgtEl>
                                          <p:spTgt spid="1607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1000"/>
                                        <p:tgtEl>
                                          <p:spTgt spid="1607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1000"/>
                                        <p:tgtEl>
                                          <p:spTgt spid="1607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1000"/>
                                        <p:tgtEl>
                                          <p:spTgt spid="1607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1000"/>
                                        <p:tgtEl>
                                          <p:spTgt spid="16078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16078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标题 52225"/>
          <p:cNvSpPr>
            <a:spLocks noGrp="1"/>
          </p:cNvSpPr>
          <p:nvPr>
            <p:ph type="title"/>
          </p:nvPr>
        </p:nvSpPr>
        <p:spPr>
          <a:xfrm>
            <a:off x="609600" y="152400"/>
            <a:ext cx="7620000" cy="1143000"/>
          </a:xfrm>
        </p:spPr>
        <p:txBody>
          <a:bodyPr lIns="92075" tIns="46038" rIns="92075" bIns="46038" anchor="ctr"/>
          <a:lstStyle/>
          <a:p>
            <a:r>
              <a:rPr lang="zh-CN" altLang="en-US" sz="4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干粉灭火器的使用方法</a:t>
            </a:r>
            <a:endParaRPr lang="zh-CN" altLang="en-US" sz="40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2230" name="文本占位符 52229" descr="Rectangle: Click to edit Master text styles&#10;Second level&#10;Third level&#10;Fourth level&#10;Fifth level"/>
          <p:cNvSpPr>
            <a:spLocks noGrp="1"/>
          </p:cNvSpPr>
          <p:nvPr>
            <p:ph type="body" idx="1"/>
          </p:nvPr>
        </p:nvSpPr>
        <p:spPr>
          <a:xfrm>
            <a:off x="-28575" y="1295400"/>
            <a:ext cx="8867775" cy="1905000"/>
          </a:xfrm>
        </p:spPr>
        <p:txBody>
          <a:bodyPr lIns="92075" tIns="46038" rIns="92075" bIns="46038"/>
          <a:lstStyle/>
          <a:p>
            <a:pPr marL="0" indent="0">
              <a:buNone/>
            </a:pP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提取灭火器，上下颠倒、在距起火点大约</a:t>
            </a:r>
            <a:r>
              <a:rPr lang="en-US" altLang="zh-CN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米处停下，拨掉保险销，右手握压把，左手握住喷嘴，对准火焰根部，由近而远，左右扫射，均匀的喷射到燃烧物表面，直到将火全部扑灭。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38243" name="图片 138242" descr="14b1OOOPICa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825" y="3141663"/>
            <a:ext cx="8208963" cy="34559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8"/>
          <p:cNvSpPr txBox="1"/>
          <p:nvPr/>
        </p:nvSpPr>
        <p:spPr>
          <a:xfrm>
            <a:off x="739071" y="2187696"/>
            <a:ext cx="3454944" cy="1038860"/>
          </a:xfrm>
          <a:prstGeom prst="rect">
            <a:avLst/>
          </a:prstGeom>
          <a:solidFill>
            <a:srgbClr val="FFFF00">
              <a:alpha val="100000"/>
            </a:srgbClr>
          </a:solidFill>
          <a:ln w="9525">
            <a:noFill/>
          </a:ln>
        </p:spPr>
        <p:txBody>
          <a:bodyPr wrap="square" lIns="67599" tIns="35227" rIns="67599" bIns="35227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b="1" dirty="0">
                <a:latin typeface="微软雅黑" panose="020B0503020204020204" charset="-122"/>
                <a:ea typeface="微软雅黑" panose="020B0503020204020204" charset="-122"/>
              </a:rPr>
              <a:t>火象征着温暖、吉祥和喜庆，为人类带来光明和进步。</a:t>
            </a:r>
            <a:endParaRPr lang="zh-CN" altLang="en-US" sz="21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5123" name="直接连接符 9"/>
          <p:cNvCxnSpPr/>
          <p:nvPr/>
        </p:nvCxnSpPr>
        <p:spPr>
          <a:xfrm>
            <a:off x="739071" y="3337360"/>
            <a:ext cx="3184786" cy="0"/>
          </a:xfrm>
          <a:prstGeom prst="line">
            <a:avLst/>
          </a:prstGeom>
          <a:ln w="9525" cap="flat" cmpd="sng">
            <a:solidFill>
              <a:schemeClr val="bg1"/>
            </a:solidFill>
            <a:prstDash val="solid"/>
            <a:headEnd type="oval" w="med" len="med"/>
            <a:tailEnd type="oval" w="med" len="med"/>
          </a:ln>
        </p:spPr>
      </p:cxnSp>
      <p:sp>
        <p:nvSpPr>
          <p:cNvPr id="5124" name="TextBox 10"/>
          <p:cNvSpPr txBox="1"/>
          <p:nvPr/>
        </p:nvSpPr>
        <p:spPr>
          <a:xfrm>
            <a:off x="748592" y="3645603"/>
            <a:ext cx="3445423" cy="1524000"/>
          </a:xfrm>
          <a:prstGeom prst="rect">
            <a:avLst/>
          </a:prstGeom>
          <a:solidFill>
            <a:srgbClr val="000000">
              <a:alpha val="100000"/>
            </a:srgbClr>
          </a:solidFill>
          <a:ln w="9525">
            <a:noFill/>
          </a:ln>
        </p:spPr>
        <p:txBody>
          <a:bodyPr wrap="square" lIns="67599" tIns="35227" rIns="67599" bIns="35227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但失去控制的火，它破坏物质财富，使人造成伤残，甚至夺去生命……</a:t>
            </a:r>
            <a:endParaRPr lang="zh-CN" altLang="en-US" sz="2100" b="1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25" name="TextBox 20"/>
          <p:cNvSpPr txBox="1"/>
          <p:nvPr/>
        </p:nvSpPr>
        <p:spPr>
          <a:xfrm>
            <a:off x="748592" y="942821"/>
            <a:ext cx="2712085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 学习消防安全知识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26" name="五边形 21"/>
          <p:cNvSpPr/>
          <p:nvPr/>
        </p:nvSpPr>
        <p:spPr>
          <a:xfrm>
            <a:off x="0" y="972574"/>
            <a:ext cx="523657" cy="297532"/>
          </a:xfrm>
          <a:prstGeom prst="homePlate">
            <a:avLst>
              <a:gd name="adj" fmla="val 49899"/>
            </a:avLst>
          </a:prstGeom>
          <a:solidFill>
            <a:schemeClr val="accent1"/>
          </a:solidFill>
          <a:ln w="9525">
            <a:noFill/>
          </a:ln>
        </p:spPr>
        <p:txBody>
          <a:bodyPr/>
          <a:lstStyle/>
          <a:p>
            <a:endParaRPr lang="zh-CN" altLang="en-US" sz="100" dirty="0">
              <a:latin typeface="Arial" panose="020B0604020202020204" pitchFamily="34" charset="0"/>
            </a:endParaRPr>
          </a:p>
        </p:txBody>
      </p:sp>
      <p:sp>
        <p:nvSpPr>
          <p:cNvPr id="5127" name="燕尾形 22"/>
          <p:cNvSpPr/>
          <p:nvPr/>
        </p:nvSpPr>
        <p:spPr>
          <a:xfrm>
            <a:off x="424876" y="972574"/>
            <a:ext cx="323715" cy="297532"/>
          </a:xfrm>
          <a:prstGeom prst="chevron">
            <a:avLst>
              <a:gd name="adj" fmla="val 49821"/>
            </a:avLst>
          </a:prstGeom>
          <a:solidFill>
            <a:schemeClr val="bg2"/>
          </a:solidFill>
          <a:ln w="9525">
            <a:noFill/>
          </a:ln>
        </p:spPr>
        <p:txBody>
          <a:bodyPr/>
          <a:lstStyle/>
          <a:p>
            <a:endParaRPr lang="zh-CN" altLang="en-US" sz="100" dirty="0">
              <a:latin typeface="Arial" panose="020B0604020202020204" pitchFamily="34" charset="0"/>
            </a:endParaRPr>
          </a:p>
        </p:txBody>
      </p:sp>
      <p:pic>
        <p:nvPicPr>
          <p:cNvPr id="5128" name="Picture 36" descr="nordri_02"/>
          <p:cNvPicPr>
            <a:picLocks noChangeAspect="1"/>
          </p:cNvPicPr>
          <p:nvPr/>
        </p:nvPicPr>
        <p:blipFill>
          <a:blip r:embed="rId1">
            <a:lum bright="-54001" contrast="42000"/>
          </a:blip>
          <a:stretch>
            <a:fillRect/>
          </a:stretch>
        </p:blipFill>
        <p:spPr>
          <a:xfrm>
            <a:off x="0" y="1377217"/>
            <a:ext cx="9143762" cy="464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9" name="图片 51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476" y="2188885"/>
            <a:ext cx="3940518" cy="296580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499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bldLvl="0" animBg="1"/>
      <p:bldP spid="512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3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0" y="1643063"/>
            <a:ext cx="5143500" cy="4214812"/>
          </a:xfrm>
          <a:prstGeom prst="rect">
            <a:avLst/>
          </a:prstGeom>
          <a:noFill/>
          <a:ln>
            <a:miter lim="800000"/>
          </a:ln>
        </p:spPr>
        <p:txBody>
          <a:bodyPr/>
          <a:lstStyle/>
          <a:p>
            <a:pPr marL="0" indent="0">
              <a:lnSpc>
                <a:spcPct val="80000"/>
              </a:lnSpc>
              <a:buFontTx/>
              <a:buNone/>
            </a:pPr>
            <a:r>
              <a:rPr lang="zh-CN" altLang="en-US" sz="2800" b="1" smtClean="0"/>
              <a:t>名       称：</a:t>
            </a:r>
            <a:r>
              <a:rPr lang="zh-CN" altLang="en-US" sz="2800" b="1" smtClean="0">
                <a:latin typeface="Times New Roman" panose="02020603050405020304" pitchFamily="18" charset="0"/>
              </a:rPr>
              <a:t>感温探测玻璃球喷头</a:t>
            </a:r>
            <a:endParaRPr lang="en-US" altLang="zh-CN" sz="2800" b="1" smtClean="0"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FontTx/>
              <a:buNone/>
            </a:pPr>
            <a:endParaRPr lang="en-US" altLang="zh-CN" sz="2800" b="1" smtClean="0"/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zh-CN" altLang="en-US" sz="2800" b="1" smtClean="0"/>
              <a:t>配置要求：</a:t>
            </a:r>
            <a:r>
              <a:rPr lang="en-US" altLang="zh-CN" sz="2800" b="1" smtClean="0"/>
              <a:t>1</a:t>
            </a:r>
            <a:r>
              <a:rPr lang="zh-CN" altLang="en-US" sz="2800" b="1" smtClean="0"/>
              <a:t>个</a:t>
            </a:r>
            <a:r>
              <a:rPr lang="en-US" altLang="zh-CN" sz="2800" b="1" smtClean="0"/>
              <a:t>/6-7</a:t>
            </a:r>
            <a:r>
              <a:rPr lang="zh-CN" altLang="en-US" sz="2800" b="1" smtClean="0"/>
              <a:t>平方米</a:t>
            </a:r>
            <a:endParaRPr lang="zh-CN" altLang="en-US" sz="2800" b="1" smtClean="0"/>
          </a:p>
          <a:p>
            <a:pPr marL="0" indent="0">
              <a:lnSpc>
                <a:spcPct val="80000"/>
              </a:lnSpc>
              <a:buFontTx/>
              <a:buNone/>
            </a:pPr>
            <a:endParaRPr lang="en-US" altLang="zh-CN" sz="2800" b="1" smtClean="0"/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zh-CN" altLang="en-US" sz="2800" b="1" smtClean="0"/>
              <a:t>使用说明</a:t>
            </a:r>
            <a:r>
              <a:rPr lang="zh-CN" altLang="en-US" sz="2800" b="1" smtClean="0">
                <a:latin typeface="Times New Roman" panose="02020603050405020304" pitchFamily="18" charset="0"/>
              </a:rPr>
              <a:t>：</a:t>
            </a:r>
            <a:endParaRPr lang="zh-CN" altLang="en-US" sz="2800" b="1" smtClean="0"/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zh-CN" altLang="en-US" sz="2800" b="1" smtClean="0">
                <a:latin typeface="宋体" panose="02010600030101010101" pitchFamily="2" charset="-122"/>
              </a:rPr>
              <a:t>  当温度达到</a:t>
            </a:r>
            <a:r>
              <a:rPr lang="en-US" altLang="zh-CN" sz="2800" b="1" smtClean="0"/>
              <a:t>68</a:t>
            </a:r>
            <a:r>
              <a:rPr lang="zh-CN" altLang="en-US" sz="2800" b="1" smtClean="0">
                <a:latin typeface="宋体" panose="02010600030101010101" pitchFamily="2" charset="-122"/>
              </a:rPr>
              <a:t>度时，感温探测的玻璃管就会自动爆裂。喷淋系统则启动消防喷淋，自动喷水灭火。</a:t>
            </a:r>
            <a:r>
              <a:rPr lang="zh-CN" altLang="en-US" sz="2800" b="1" smtClean="0"/>
              <a:t> </a:t>
            </a:r>
            <a:endParaRPr lang="zh-CN" altLang="en-US" sz="2800" b="1" smtClean="0"/>
          </a:p>
        </p:txBody>
      </p:sp>
      <p:pic>
        <p:nvPicPr>
          <p:cNvPr id="20482" name="Picture 5" descr="消防喷淋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210175" y="1785938"/>
            <a:ext cx="3933825" cy="396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Line 7"/>
          <p:cNvSpPr>
            <a:spLocks noChangeShapeType="1"/>
          </p:cNvSpPr>
          <p:nvPr/>
        </p:nvSpPr>
        <p:spPr bwMode="auto">
          <a:xfrm flipH="1">
            <a:off x="6877050" y="3943350"/>
            <a:ext cx="14366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484" name="Text Box 8"/>
          <p:cNvSpPr txBox="1">
            <a:spLocks noChangeArrowheads="1"/>
          </p:cNvSpPr>
          <p:nvPr/>
        </p:nvSpPr>
        <p:spPr bwMode="auto">
          <a:xfrm>
            <a:off x="8172450" y="3344863"/>
            <a:ext cx="431800" cy="11747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</a:ln>
        </p:spPr>
        <p:txBody>
          <a:bodyPr/>
          <a:lstStyle/>
          <a:p>
            <a:pPr algn="just" eaLnBrk="0" hangingPunct="0"/>
            <a:r>
              <a:rPr lang="zh-CN" altLang="en-US" sz="2000" b="1">
                <a:latin typeface="Times New Roman" panose="02020603050405020304" pitchFamily="18" charset="0"/>
              </a:rPr>
              <a:t>玻璃管</a:t>
            </a:r>
            <a:endParaRPr lang="zh-CN" altLang="en-US" sz="20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10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6"/>
          <p:cNvSpPr txBox="1"/>
          <p:nvPr/>
        </p:nvSpPr>
        <p:spPr>
          <a:xfrm>
            <a:off x="1018530" y="303974"/>
            <a:ext cx="4579620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1、查找卧室火灾隐患</a:t>
            </a:r>
            <a:endParaRPr lang="zh-CN" altLang="en-US" sz="36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507" name="五边形 17"/>
          <p:cNvSpPr/>
          <p:nvPr/>
        </p:nvSpPr>
        <p:spPr>
          <a:xfrm>
            <a:off x="0" y="972574"/>
            <a:ext cx="523657" cy="297532"/>
          </a:xfrm>
          <a:prstGeom prst="homePlate">
            <a:avLst>
              <a:gd name="adj" fmla="val 49899"/>
            </a:avLst>
          </a:prstGeom>
          <a:solidFill>
            <a:schemeClr val="accent1"/>
          </a:solidFill>
          <a:ln w="9525">
            <a:noFill/>
          </a:ln>
        </p:spPr>
        <p:txBody>
          <a:bodyPr/>
          <a:lstStyle/>
          <a:p>
            <a:endParaRPr lang="zh-CN" altLang="en-US" sz="100" dirty="0">
              <a:latin typeface="Arial" panose="020B0604020202020204" pitchFamily="34" charset="0"/>
            </a:endParaRPr>
          </a:p>
        </p:txBody>
      </p:sp>
      <p:sp>
        <p:nvSpPr>
          <p:cNvPr id="21508" name="燕尾形 18"/>
          <p:cNvSpPr/>
          <p:nvPr/>
        </p:nvSpPr>
        <p:spPr>
          <a:xfrm>
            <a:off x="424876" y="972574"/>
            <a:ext cx="323715" cy="297532"/>
          </a:xfrm>
          <a:prstGeom prst="chevron">
            <a:avLst>
              <a:gd name="adj" fmla="val 49821"/>
            </a:avLst>
          </a:prstGeom>
          <a:solidFill>
            <a:schemeClr val="bg2"/>
          </a:solidFill>
          <a:ln w="9525">
            <a:noFill/>
          </a:ln>
        </p:spPr>
        <p:txBody>
          <a:bodyPr/>
          <a:lstStyle/>
          <a:p>
            <a:endParaRPr lang="zh-CN" altLang="en-US" sz="100" dirty="0">
              <a:latin typeface="Arial" panose="020B0604020202020204" pitchFamily="34" charset="0"/>
            </a:endParaRPr>
          </a:p>
        </p:txBody>
      </p:sp>
      <p:sp>
        <p:nvSpPr>
          <p:cNvPr id="21509" name="TextBox 61"/>
          <p:cNvSpPr txBox="1"/>
          <p:nvPr/>
        </p:nvSpPr>
        <p:spPr>
          <a:xfrm>
            <a:off x="3377586" y="2598290"/>
            <a:ext cx="6400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8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标题</a:t>
            </a:r>
            <a:endParaRPr lang="zh-CN" altLang="en-US" sz="18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510" name="TextBox 64"/>
          <p:cNvSpPr txBox="1"/>
          <p:nvPr/>
        </p:nvSpPr>
        <p:spPr>
          <a:xfrm>
            <a:off x="5107305" y="972820"/>
            <a:ext cx="3827145" cy="61855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用纸做灯罩；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躺在床上抽烟；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电热毯折叠存放和使用；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室内存放汽油桶；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电暖气上堆放可燃物；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接线板上连接多个大功率电器；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通电的电熨斗平放在衣物上；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饮水机水桶已无水依旧通电使用；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使用热得快烧水。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511" name="TextBox 69"/>
          <p:cNvSpPr txBox="1"/>
          <p:nvPr/>
        </p:nvSpPr>
        <p:spPr>
          <a:xfrm>
            <a:off x="3377586" y="4494166"/>
            <a:ext cx="6400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8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标题</a:t>
            </a:r>
            <a:endParaRPr lang="zh-CN" altLang="en-US" sz="18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1512" name="Picture 36" descr="nordri_02"/>
          <p:cNvPicPr>
            <a:picLocks noChangeAspect="1"/>
          </p:cNvPicPr>
          <p:nvPr/>
        </p:nvPicPr>
        <p:blipFill>
          <a:blip r:embed="rId1">
            <a:lum bright="-54001" contrast="42000"/>
          </a:blip>
          <a:stretch>
            <a:fillRect/>
          </a:stretch>
        </p:blipFill>
        <p:spPr>
          <a:xfrm>
            <a:off x="0" y="1377217"/>
            <a:ext cx="9143762" cy="464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3" name="Picture 20" descr="居室消防安全隐患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" y="1191260"/>
            <a:ext cx="5104765" cy="4892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884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/>
      <p:bldP spid="2151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6"/>
          <p:cNvSpPr txBox="1"/>
          <p:nvPr/>
        </p:nvSpPr>
        <p:spPr>
          <a:xfrm>
            <a:off x="864870" y="257810"/>
            <a:ext cx="378904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2、查找寝室火灾隐患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531" name="五边形 17"/>
          <p:cNvSpPr/>
          <p:nvPr/>
        </p:nvSpPr>
        <p:spPr>
          <a:xfrm>
            <a:off x="0" y="972574"/>
            <a:ext cx="523657" cy="297532"/>
          </a:xfrm>
          <a:prstGeom prst="homePlate">
            <a:avLst>
              <a:gd name="adj" fmla="val 49899"/>
            </a:avLst>
          </a:prstGeom>
          <a:solidFill>
            <a:schemeClr val="accent1"/>
          </a:solidFill>
          <a:ln w="9525">
            <a:noFill/>
          </a:ln>
        </p:spPr>
        <p:txBody>
          <a:bodyPr/>
          <a:lstStyle/>
          <a:p>
            <a:endParaRPr lang="zh-CN" altLang="en-US" sz="100" dirty="0">
              <a:latin typeface="Arial" panose="020B0604020202020204" pitchFamily="34" charset="0"/>
            </a:endParaRPr>
          </a:p>
        </p:txBody>
      </p:sp>
      <p:sp>
        <p:nvSpPr>
          <p:cNvPr id="22532" name="燕尾形 18"/>
          <p:cNvSpPr/>
          <p:nvPr/>
        </p:nvSpPr>
        <p:spPr>
          <a:xfrm>
            <a:off x="424876" y="972574"/>
            <a:ext cx="323715" cy="297532"/>
          </a:xfrm>
          <a:prstGeom prst="chevron">
            <a:avLst>
              <a:gd name="adj" fmla="val 49821"/>
            </a:avLst>
          </a:prstGeom>
          <a:solidFill>
            <a:schemeClr val="bg2"/>
          </a:solidFill>
          <a:ln w="9525">
            <a:noFill/>
          </a:ln>
        </p:spPr>
        <p:txBody>
          <a:bodyPr/>
          <a:lstStyle/>
          <a:p>
            <a:endParaRPr lang="zh-CN" altLang="en-US" sz="100" dirty="0">
              <a:latin typeface="Arial" panose="020B0604020202020204" pitchFamily="34" charset="0"/>
            </a:endParaRPr>
          </a:p>
        </p:txBody>
      </p:sp>
      <p:sp>
        <p:nvSpPr>
          <p:cNvPr id="22533" name="TextBox 61"/>
          <p:cNvSpPr txBox="1"/>
          <p:nvPr/>
        </p:nvSpPr>
        <p:spPr>
          <a:xfrm>
            <a:off x="3377586" y="2598290"/>
            <a:ext cx="6400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8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标题</a:t>
            </a:r>
            <a:endParaRPr lang="zh-CN" altLang="en-US" sz="18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534" name="TextBox 64"/>
          <p:cNvSpPr txBox="1"/>
          <p:nvPr/>
        </p:nvSpPr>
        <p:spPr>
          <a:xfrm>
            <a:off x="4471035" y="1551940"/>
            <a:ext cx="446405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使用热得快烧开水；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台灯靠近枕头、被褥等易燃物品；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使用电暖气、电炉等易引发火灾的电器；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在一个接线板上同时连接多个大功率电器；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私接、乱拉电线；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535" name="TextBox 69"/>
          <p:cNvSpPr txBox="1"/>
          <p:nvPr/>
        </p:nvSpPr>
        <p:spPr>
          <a:xfrm>
            <a:off x="3377586" y="4494166"/>
            <a:ext cx="6400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8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标题</a:t>
            </a:r>
            <a:endParaRPr lang="zh-CN" altLang="en-US" sz="18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2536" name="Picture 36" descr="nordri_02"/>
          <p:cNvPicPr>
            <a:picLocks noChangeAspect="1"/>
          </p:cNvPicPr>
          <p:nvPr/>
        </p:nvPicPr>
        <p:blipFill>
          <a:blip r:embed="rId1">
            <a:lum bright="-54001" contrast="42000"/>
          </a:blip>
          <a:stretch>
            <a:fillRect/>
          </a:stretch>
        </p:blipFill>
        <p:spPr>
          <a:xfrm>
            <a:off x="0" y="1377217"/>
            <a:ext cx="9143762" cy="464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7" name="Picture 24" descr="学生寝室消防安全隐患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2820"/>
            <a:ext cx="4258310" cy="52692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884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内容占位符 17409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162800" y="5181600"/>
            <a:ext cx="1646238" cy="1296988"/>
          </a:xfrm>
        </p:spPr>
      </p:pic>
      <p:sp>
        <p:nvSpPr>
          <p:cNvPr id="17411" name="矩形 17410" descr="信纸12"/>
          <p:cNvSpPr/>
          <p:nvPr/>
        </p:nvSpPr>
        <p:spPr>
          <a:xfrm>
            <a:off x="457200" y="228600"/>
            <a:ext cx="5181600" cy="762000"/>
          </a:xfrm>
          <a:prstGeom prst="rect">
            <a:avLst/>
          </a:prstGeom>
          <a:blipFill rotWithShape="0">
            <a:blip r:embed="rId2"/>
            <a:stretch>
              <a:fillRect b="-410000"/>
            </a:stretch>
          </a:blipFill>
          <a:ln w="9525"/>
          <a:scene3d>
            <a:camera prst="legacyPerspectiveBottomLeft">
              <a:rot lat="0" lon="0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anchor="ctr">
            <a:flatTx/>
          </a:bodyPr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/>
            <a:r>
              <a:rPr lang="zh-CN" altLang="en-US" sz="3800" b="1" dirty="0">
                <a:solidFill>
                  <a:srgbClr val="3366FF"/>
                </a:solidFill>
                <a:latin typeface="楷体" panose="02010609060101010101" pitchFamily="1" charset="-122"/>
                <a:ea typeface="楷体" panose="02010609060101010101" pitchFamily="1" charset="-122"/>
              </a:rPr>
              <a:t>四、正确应对火灾</a:t>
            </a:r>
            <a:endParaRPr lang="zh-CN" altLang="en-US" sz="3800" b="1" dirty="0">
              <a:solidFill>
                <a:srgbClr val="3366FF"/>
              </a:solidFill>
              <a:latin typeface="楷体" panose="02010609060101010101" pitchFamily="1" charset="-122"/>
              <a:ea typeface="楷体" panose="02010609060101010101" pitchFamily="1" charset="-122"/>
            </a:endParaRPr>
          </a:p>
        </p:txBody>
      </p:sp>
      <p:sp>
        <p:nvSpPr>
          <p:cNvPr id="17412" name="矩形 17411"/>
          <p:cNvSpPr/>
          <p:nvPr/>
        </p:nvSpPr>
        <p:spPr>
          <a:xfrm>
            <a:off x="922655" y="1892935"/>
            <a:ext cx="7051040" cy="41910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buNone/>
            </a:pPr>
            <a:r>
              <a:rPr lang="en-US" altLang="zh-CN" sz="2400" b="1">
                <a:solidFill>
                  <a:srgbClr val="0033CC"/>
                </a:solidFill>
              </a:rPr>
              <a:t>           </a:t>
            </a:r>
            <a:r>
              <a:rPr lang="zh-CN" altLang="en-US" sz="3200" b="1">
                <a:solidFill>
                  <a:srgbClr val="0033CC"/>
                </a:solidFill>
              </a:rPr>
              <a:t>俗话说“水火无情”，如果用火时稍有不慎，就可能会酿成大祸，引起严重的火灾。火随时会烧毁我们的财物，伤及我们的生命，给人类带来巨大的灾难。</a:t>
            </a:r>
            <a:endParaRPr lang="zh-CN" altLang="en-US" sz="3200" b="1">
              <a:solidFill>
                <a:srgbClr val="0033CC"/>
              </a:solidFill>
            </a:endParaRPr>
          </a:p>
          <a:p>
            <a:pPr lvl="0">
              <a:buNone/>
            </a:pPr>
            <a:r>
              <a:rPr lang="zh-CN" altLang="en-US" sz="3200" b="1">
                <a:solidFill>
                  <a:srgbClr val="0033CC"/>
                </a:solidFill>
              </a:rPr>
              <a:t>          所以，学习消防安全知识是很有必要的。</a:t>
            </a:r>
            <a:endParaRPr lang="zh-CN" altLang="en-US" sz="3200" b="1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ldLvl="0" animBg="1"/>
      <p:bldP spid="17412" grpId="0" bldLvl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图片 18433" descr="~3G[CKL$I]M_N%A)}DD2]8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9000" y="371475"/>
            <a:ext cx="2857500" cy="2676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标题 18434"/>
          <p:cNvSpPr>
            <a:spLocks noGrp="1"/>
          </p:cNvSpPr>
          <p:nvPr>
            <p:ph type="title"/>
          </p:nvPr>
        </p:nvSpPr>
        <p:spPr>
          <a:xfrm>
            <a:off x="2514600" y="3733800"/>
            <a:ext cx="5029200" cy="914400"/>
          </a:xfrm>
        </p:spPr>
        <p:txBody>
          <a:bodyPr anchor="ctr"/>
          <a:lstStyle/>
          <a:p>
            <a:r>
              <a:rPr lang="zh-CN" altLang="en-US" sz="4000">
                <a:solidFill>
                  <a:srgbClr val="FF0000"/>
                </a:solidFill>
                <a:ea typeface="黑体" panose="02010609060101010101" pitchFamily="49" charset="-122"/>
              </a:rPr>
              <a:t>遇到火灾该怎么办？</a:t>
            </a:r>
            <a:endParaRPr lang="zh-CN" altLang="en-US" sz="400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grpSp>
        <p:nvGrpSpPr>
          <p:cNvPr id="18436" name="组合 18435"/>
          <p:cNvGrpSpPr/>
          <p:nvPr/>
        </p:nvGrpSpPr>
        <p:grpSpPr>
          <a:xfrm>
            <a:off x="3657600" y="2571750"/>
            <a:ext cx="2095500" cy="4000500"/>
            <a:chOff x="0" y="0"/>
            <a:chExt cx="1320" cy="2520"/>
          </a:xfrm>
        </p:grpSpPr>
        <p:sp>
          <p:nvSpPr>
            <p:cNvPr id="18437" name="Oval 31"/>
            <p:cNvSpPr/>
            <p:nvPr/>
          </p:nvSpPr>
          <p:spPr>
            <a:xfrm>
              <a:off x="139" y="574"/>
              <a:ext cx="965" cy="878"/>
            </a:xfrm>
            <a:prstGeom prst="ellipse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FFFF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8438" name="Oval 32"/>
            <p:cNvSpPr/>
            <p:nvPr/>
          </p:nvSpPr>
          <p:spPr>
            <a:xfrm>
              <a:off x="179" y="614"/>
              <a:ext cx="882" cy="802"/>
            </a:xfrm>
            <a:prstGeom prst="ellipse">
              <a:avLst/>
            </a:prstGeom>
            <a:gradFill rotWithShape="1">
              <a:gsLst>
                <a:gs pos="0">
                  <a:srgbClr val="DDDDDD"/>
                </a:gs>
                <a:gs pos="50000">
                  <a:srgbClr val="F6F6F6"/>
                </a:gs>
                <a:gs pos="100000">
                  <a:srgbClr val="DDDDDD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pic>
          <p:nvPicPr>
            <p:cNvPr id="18439" name="Picture 33" descr="circuler_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2" y="643"/>
              <a:ext cx="823" cy="738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8440" name="组合 18439"/>
            <p:cNvGrpSpPr/>
            <p:nvPr/>
          </p:nvGrpSpPr>
          <p:grpSpPr>
            <a:xfrm>
              <a:off x="208" y="681"/>
              <a:ext cx="825" cy="743"/>
              <a:chOff x="0" y="0"/>
              <a:chExt cx="941" cy="925"/>
            </a:xfrm>
          </p:grpSpPr>
          <p:pic>
            <p:nvPicPr>
              <p:cNvPr id="18441" name="Oval 3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941" cy="92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8442" name="文本框 18441"/>
              <p:cNvSpPr txBox="1"/>
              <p:nvPr/>
            </p:nvSpPr>
            <p:spPr>
              <a:xfrm>
                <a:off x="141" y="137"/>
                <a:ext cx="659" cy="65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ctr"/>
              <a:lstStyle/>
              <a:p>
                <a:endParaRPr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</p:grpSp>
        <p:grpSp>
          <p:nvGrpSpPr>
            <p:cNvPr id="18443" name="组合 18442"/>
            <p:cNvGrpSpPr/>
            <p:nvPr/>
          </p:nvGrpSpPr>
          <p:grpSpPr>
            <a:xfrm>
              <a:off x="274" y="0"/>
              <a:ext cx="715" cy="1377"/>
              <a:chOff x="0" y="0"/>
              <a:chExt cx="715" cy="1377"/>
            </a:xfrm>
          </p:grpSpPr>
          <p:grpSp>
            <p:nvGrpSpPr>
              <p:cNvPr id="18444" name="组合 18443"/>
              <p:cNvGrpSpPr/>
              <p:nvPr/>
            </p:nvGrpSpPr>
            <p:grpSpPr>
              <a:xfrm>
                <a:off x="191" y="0"/>
                <a:ext cx="346" cy="929"/>
                <a:chOff x="0" y="0"/>
                <a:chExt cx="398" cy="1542"/>
              </a:xfrm>
            </p:grpSpPr>
            <p:sp>
              <p:nvSpPr>
                <p:cNvPr id="18445" name="Freeform 6"/>
                <p:cNvSpPr/>
                <p:nvPr/>
              </p:nvSpPr>
              <p:spPr>
                <a:xfrm>
                  <a:off x="0" y="0"/>
                  <a:ext cx="398" cy="1542"/>
                </a:xfrm>
                <a:custGeom>
                  <a:avLst/>
                  <a:gdLst>
                    <a:gd name="txL" fmla="*/ 0 w 398"/>
                    <a:gd name="txT" fmla="*/ 0 h 1542"/>
                    <a:gd name="txR" fmla="*/ 398 w 398"/>
                    <a:gd name="txB" fmla="*/ 1542 h 1542"/>
                  </a:gdLst>
                  <a:ahLst/>
                  <a:cxnLst>
                    <a:cxn ang="0">
                      <a:pos x="229" y="318"/>
                    </a:cxn>
                    <a:cxn ang="0">
                      <a:pos x="80" y="240"/>
                    </a:cxn>
                    <a:cxn ang="0">
                      <a:pos x="10" y="1542"/>
                    </a:cxn>
                    <a:cxn ang="0">
                      <a:pos x="362" y="1525"/>
                    </a:cxn>
                    <a:cxn ang="0">
                      <a:pos x="229" y="318"/>
                    </a:cxn>
                  </a:cxnLst>
                  <a:rect l="txL" t="txT" r="txR" b="txB"/>
                  <a:pathLst>
                    <a:path w="398" h="1542">
                      <a:moveTo>
                        <a:pt x="229" y="318"/>
                      </a:moveTo>
                      <a:cubicBezTo>
                        <a:pt x="169" y="114"/>
                        <a:pt x="110" y="0"/>
                        <a:pt x="80" y="240"/>
                      </a:cubicBezTo>
                      <a:cubicBezTo>
                        <a:pt x="50" y="480"/>
                        <a:pt x="0" y="1379"/>
                        <a:pt x="10" y="1542"/>
                      </a:cubicBezTo>
                      <a:lnTo>
                        <a:pt x="362" y="1525"/>
                      </a:lnTo>
                      <a:cubicBezTo>
                        <a:pt x="398" y="1321"/>
                        <a:pt x="289" y="522"/>
                        <a:pt x="229" y="31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B2B2B2">
                        <a:alpha val="18999"/>
                      </a:srgbClr>
                    </a:gs>
                    <a:gs pos="100000">
                      <a:srgbClr val="000000"/>
                    </a:gs>
                  </a:gsLst>
                  <a:lin ang="0" scaled="1"/>
                  <a:tileRect/>
                </a:gradFill>
                <a:ln w="9525">
                  <a:noFill/>
                </a:ln>
              </p:spPr>
              <p:txBody>
                <a:bodyPr wrap="none" anchor="ctr"/>
                <a:lstStyle/>
                <a:p>
                  <a:endParaRPr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18446" name="Freeform 7"/>
                <p:cNvSpPr/>
                <p:nvPr/>
              </p:nvSpPr>
              <p:spPr>
                <a:xfrm>
                  <a:off x="124" y="347"/>
                  <a:ext cx="34" cy="562"/>
                </a:xfrm>
                <a:custGeom>
                  <a:avLst/>
                  <a:gdLst>
                    <a:gd name="txL" fmla="*/ 0 w 34"/>
                    <a:gd name="txT" fmla="*/ 0 h 562"/>
                    <a:gd name="txR" fmla="*/ 34 w 34"/>
                    <a:gd name="txB" fmla="*/ 562 h 562"/>
                  </a:gdLst>
                  <a:ahLst/>
                  <a:cxnLst>
                    <a:cxn ang="0">
                      <a:pos x="9" y="1"/>
                    </a:cxn>
                    <a:cxn ang="0">
                      <a:pos x="34" y="241"/>
                    </a:cxn>
                    <a:cxn ang="0">
                      <a:pos x="19" y="562"/>
                    </a:cxn>
                    <a:cxn ang="0">
                      <a:pos x="2" y="233"/>
                    </a:cxn>
                    <a:cxn ang="0">
                      <a:pos x="9" y="1"/>
                    </a:cxn>
                  </a:cxnLst>
                  <a:rect l="txL" t="txT" r="txR" b="txB"/>
                  <a:pathLst>
                    <a:path w="34" h="562">
                      <a:moveTo>
                        <a:pt x="9" y="1"/>
                      </a:moveTo>
                      <a:cubicBezTo>
                        <a:pt x="14" y="2"/>
                        <a:pt x="32" y="148"/>
                        <a:pt x="34" y="241"/>
                      </a:cubicBezTo>
                      <a:cubicBezTo>
                        <a:pt x="29" y="338"/>
                        <a:pt x="14" y="562"/>
                        <a:pt x="19" y="562"/>
                      </a:cubicBezTo>
                      <a:cubicBezTo>
                        <a:pt x="13" y="561"/>
                        <a:pt x="4" y="326"/>
                        <a:pt x="2" y="233"/>
                      </a:cubicBezTo>
                      <a:cubicBezTo>
                        <a:pt x="0" y="140"/>
                        <a:pt x="4" y="0"/>
                        <a:pt x="9" y="1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B2B2B2">
                        <a:alpha val="18999"/>
                      </a:srgbClr>
                    </a:gs>
                    <a:gs pos="50000">
                      <a:schemeClr val="tx1"/>
                    </a:gs>
                    <a:gs pos="100000">
                      <a:srgbClr val="B2B2B2">
                        <a:alpha val="18999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wrap="none" anchor="ctr"/>
                <a:lstStyle/>
                <a:p>
                  <a:endParaRPr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</p:grpSp>
          <p:sp>
            <p:nvSpPr>
              <p:cNvPr id="18447" name="Freeform 35"/>
              <p:cNvSpPr/>
              <p:nvPr/>
            </p:nvSpPr>
            <p:spPr>
              <a:xfrm>
                <a:off x="22" y="658"/>
                <a:ext cx="643" cy="257"/>
              </a:xfrm>
              <a:custGeom>
                <a:avLst/>
                <a:gdLst>
                  <a:gd name="txL" fmla="*/ 0 w 1321"/>
                  <a:gd name="txT" fmla="*/ 0 h 712"/>
                  <a:gd name="txR" fmla="*/ 1321 w 1321"/>
                  <a:gd name="txB" fmla="*/ 712 h 712"/>
                </a:gdLst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txL" t="txT" r="txR" b="tx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99FFCC">
                      <a:alpha val="17999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grpSp>
            <p:nvGrpSpPr>
              <p:cNvPr id="18448" name="组合 18447"/>
              <p:cNvGrpSpPr/>
              <p:nvPr/>
            </p:nvGrpSpPr>
            <p:grpSpPr>
              <a:xfrm rot="-1297425" flipH="1" flipV="1">
                <a:off x="0" y="1220"/>
                <a:ext cx="715" cy="157"/>
                <a:chOff x="0" y="0"/>
                <a:chExt cx="893" cy="246"/>
              </a:xfrm>
            </p:grpSpPr>
            <p:grpSp>
              <p:nvGrpSpPr>
                <p:cNvPr id="18449" name="组合 18448"/>
                <p:cNvGrpSpPr/>
                <p:nvPr/>
              </p:nvGrpSpPr>
              <p:grpSpPr>
                <a:xfrm>
                  <a:off x="0" y="0"/>
                  <a:ext cx="743" cy="185"/>
                  <a:chOff x="0" y="0"/>
                  <a:chExt cx="1118" cy="279"/>
                </a:xfrm>
              </p:grpSpPr>
              <p:sp>
                <p:nvSpPr>
                  <p:cNvPr id="18450" name="AutoShape 38"/>
                  <p:cNvSpPr/>
                  <p:nvPr/>
                </p:nvSpPr>
                <p:spPr>
                  <a:xfrm rot="5263130">
                    <a:off x="286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</a:ln>
                </p:spPr>
                <p:txBody>
                  <a:bodyPr rot="0" vert="eaVert" wrap="none" anchor="ctr"/>
                  <a:lstStyle/>
                  <a:p>
                    <a:endParaRPr>
                      <a:latin typeface="Arial" panose="020B0604020202020204" pitchFamily="34" charset="0"/>
                      <a:ea typeface="Arial" panose="020B0604020202020204" pitchFamily="34" charset="0"/>
                    </a:endParaRPr>
                  </a:p>
                </p:txBody>
              </p:sp>
              <p:sp>
                <p:nvSpPr>
                  <p:cNvPr id="18451" name="AutoShape 39"/>
                  <p:cNvSpPr/>
                  <p:nvPr/>
                </p:nvSpPr>
                <p:spPr>
                  <a:xfrm rot="6078281">
                    <a:off x="422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</a:ln>
                </p:spPr>
                <p:txBody>
                  <a:bodyPr rot="0" vert="eaVert" wrap="none" anchor="ctr"/>
                  <a:lstStyle/>
                  <a:p>
                    <a:endParaRPr>
                      <a:latin typeface="Arial" panose="020B0604020202020204" pitchFamily="34" charset="0"/>
                      <a:ea typeface="Arial" panose="020B0604020202020204" pitchFamily="34" charset="0"/>
                    </a:endParaRPr>
                  </a:p>
                </p:txBody>
              </p:sp>
              <p:sp>
                <p:nvSpPr>
                  <p:cNvPr id="18452" name="AutoShape 40"/>
                  <p:cNvSpPr/>
                  <p:nvPr/>
                </p:nvSpPr>
                <p:spPr>
                  <a:xfrm rot="6373927">
                    <a:off x="498" y="-27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</a:ln>
                </p:spPr>
                <p:txBody>
                  <a:bodyPr rot="0" vert="eaVert" wrap="none" anchor="ctr"/>
                  <a:lstStyle/>
                  <a:p>
                    <a:endParaRPr>
                      <a:latin typeface="Arial" panose="020B0604020202020204" pitchFamily="34" charset="0"/>
                      <a:ea typeface="Arial" panose="020B0604020202020204" pitchFamily="34" charset="0"/>
                    </a:endParaRPr>
                  </a:p>
                </p:txBody>
              </p:sp>
              <p:sp>
                <p:nvSpPr>
                  <p:cNvPr id="18453" name="AutoShape 41"/>
                  <p:cNvSpPr/>
                  <p:nvPr/>
                </p:nvSpPr>
                <p:spPr>
                  <a:xfrm rot="6906312">
                    <a:off x="588" y="-24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</a:ln>
                </p:spPr>
                <p:txBody>
                  <a:bodyPr rot="0" vert="eaVert" wrap="none" anchor="ctr"/>
                  <a:lstStyle/>
                  <a:p>
                    <a:endParaRPr>
                      <a:latin typeface="Arial" panose="020B0604020202020204" pitchFamily="34" charset="0"/>
                      <a:ea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54" name="组合 18453"/>
                <p:cNvGrpSpPr/>
                <p:nvPr/>
              </p:nvGrpSpPr>
              <p:grpSpPr>
                <a:xfrm rot="1353540">
                  <a:off x="150" y="60"/>
                  <a:ext cx="743" cy="186"/>
                  <a:chOff x="0" y="0"/>
                  <a:chExt cx="1118" cy="279"/>
                </a:xfrm>
              </p:grpSpPr>
              <p:sp>
                <p:nvSpPr>
                  <p:cNvPr id="18455" name="AutoShape 43"/>
                  <p:cNvSpPr/>
                  <p:nvPr/>
                </p:nvSpPr>
                <p:spPr>
                  <a:xfrm rot="5263130">
                    <a:off x="286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</a:ln>
                </p:spPr>
                <p:txBody>
                  <a:bodyPr rot="0" vert="eaVert" wrap="none" anchor="ctr"/>
                  <a:lstStyle/>
                  <a:p>
                    <a:endParaRPr>
                      <a:latin typeface="Arial" panose="020B0604020202020204" pitchFamily="34" charset="0"/>
                      <a:ea typeface="Arial" panose="020B0604020202020204" pitchFamily="34" charset="0"/>
                    </a:endParaRPr>
                  </a:p>
                </p:txBody>
              </p:sp>
              <p:sp>
                <p:nvSpPr>
                  <p:cNvPr id="18456" name="AutoShape 44"/>
                  <p:cNvSpPr/>
                  <p:nvPr/>
                </p:nvSpPr>
                <p:spPr>
                  <a:xfrm rot="6078281">
                    <a:off x="422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</a:ln>
                </p:spPr>
                <p:txBody>
                  <a:bodyPr rot="0" vert="eaVert" wrap="none" anchor="ctr"/>
                  <a:lstStyle/>
                  <a:p>
                    <a:endParaRPr>
                      <a:latin typeface="Arial" panose="020B0604020202020204" pitchFamily="34" charset="0"/>
                      <a:ea typeface="Arial" panose="020B0604020202020204" pitchFamily="34" charset="0"/>
                    </a:endParaRPr>
                  </a:p>
                </p:txBody>
              </p:sp>
              <p:sp>
                <p:nvSpPr>
                  <p:cNvPr id="18457" name="AutoShape 45"/>
                  <p:cNvSpPr/>
                  <p:nvPr/>
                </p:nvSpPr>
                <p:spPr>
                  <a:xfrm rot="6373927">
                    <a:off x="498" y="-27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</a:ln>
                </p:spPr>
                <p:txBody>
                  <a:bodyPr rot="0" vert="eaVert" wrap="none" anchor="ctr"/>
                  <a:lstStyle/>
                  <a:p>
                    <a:endParaRPr>
                      <a:latin typeface="Arial" panose="020B0604020202020204" pitchFamily="34" charset="0"/>
                      <a:ea typeface="Arial" panose="020B0604020202020204" pitchFamily="34" charset="0"/>
                    </a:endParaRPr>
                  </a:p>
                </p:txBody>
              </p:sp>
              <p:sp>
                <p:nvSpPr>
                  <p:cNvPr id="18458" name="AutoShape 46"/>
                  <p:cNvSpPr/>
                  <p:nvPr/>
                </p:nvSpPr>
                <p:spPr>
                  <a:xfrm rot="6906312">
                    <a:off x="588" y="-24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</a:ln>
                </p:spPr>
                <p:txBody>
                  <a:bodyPr rot="0" vert="eaVert" wrap="none" anchor="ctr"/>
                  <a:lstStyle/>
                  <a:p>
                    <a:endParaRPr>
                      <a:latin typeface="Arial" panose="020B0604020202020204" pitchFamily="34" charset="0"/>
                      <a:ea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8459" name="Rectangle 48"/>
              <p:cNvSpPr/>
              <p:nvPr/>
            </p:nvSpPr>
            <p:spPr>
              <a:xfrm>
                <a:off x="115" y="862"/>
                <a:ext cx="502" cy="2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400" b="1">
                    <a:solidFill>
                      <a:srgbClr val="FF0000"/>
                    </a:solidFill>
                    <a:latin typeface="Arial" panose="020B0604020202020204" pitchFamily="34" charset="0"/>
                    <a:ea typeface="黑体" panose="02010609060101010101" pitchFamily="49" charset="-122"/>
                  </a:rPr>
                  <a:t>救火</a:t>
                </a:r>
                <a:endParaRPr lang="zh-CN" altLang="en-US" sz="24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</p:grpSp>
        <p:pic>
          <p:nvPicPr>
            <p:cNvPr id="18460" name="图片 18459" descr="GCR5%Q@{7U]P5DHOO[@3QJ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452"/>
              <a:ext cx="1320" cy="106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8461" name="组合 18460"/>
          <p:cNvGrpSpPr/>
          <p:nvPr/>
        </p:nvGrpSpPr>
        <p:grpSpPr>
          <a:xfrm>
            <a:off x="5486400" y="2679700"/>
            <a:ext cx="2895600" cy="4024313"/>
            <a:chOff x="0" y="0"/>
            <a:chExt cx="1824" cy="2535"/>
          </a:xfrm>
        </p:grpSpPr>
        <p:sp>
          <p:nvSpPr>
            <p:cNvPr id="18462" name="Freeform 4"/>
            <p:cNvSpPr/>
            <p:nvPr/>
          </p:nvSpPr>
          <p:spPr>
            <a:xfrm flipH="1">
              <a:off x="0" y="0"/>
              <a:ext cx="1158" cy="891"/>
            </a:xfrm>
            <a:custGeom>
              <a:avLst/>
              <a:gdLst>
                <a:gd name="txL" fmla="*/ 0 w 1335"/>
                <a:gd name="txT" fmla="*/ 0 h 1479"/>
                <a:gd name="txR" fmla="*/ 1335 w 1335"/>
                <a:gd name="txB" fmla="*/ 1479 h 1479"/>
              </a:gdLst>
              <a:ahLst/>
              <a:cxnLst>
                <a:cxn ang="0">
                  <a:pos x="763" y="102"/>
                </a:cxn>
                <a:cxn ang="0">
                  <a:pos x="1209" y="244"/>
                </a:cxn>
                <a:cxn ang="0">
                  <a:pos x="1325" y="314"/>
                </a:cxn>
                <a:cxn ang="0">
                  <a:pos x="843" y="267"/>
                </a:cxn>
                <a:cxn ang="0">
                  <a:pos x="305" y="1479"/>
                </a:cxn>
                <a:cxn ang="0">
                  <a:pos x="0" y="1303"/>
                </a:cxn>
                <a:cxn ang="0">
                  <a:pos x="763" y="102"/>
                </a:cxn>
              </a:cxnLst>
              <a:rect l="txL" t="txT" r="txR" b="txB"/>
              <a:pathLst>
                <a:path w="1335" h="1479">
                  <a:moveTo>
                    <a:pt x="763" y="102"/>
                  </a:moveTo>
                  <a:cubicBezTo>
                    <a:pt x="920" y="0"/>
                    <a:pt x="1137" y="178"/>
                    <a:pt x="1209" y="244"/>
                  </a:cubicBezTo>
                  <a:cubicBezTo>
                    <a:pt x="1281" y="310"/>
                    <a:pt x="1335" y="312"/>
                    <a:pt x="1325" y="314"/>
                  </a:cubicBezTo>
                  <a:cubicBezTo>
                    <a:pt x="1262" y="339"/>
                    <a:pt x="1010" y="74"/>
                    <a:pt x="843" y="267"/>
                  </a:cubicBezTo>
                  <a:cubicBezTo>
                    <a:pt x="554" y="534"/>
                    <a:pt x="389" y="1337"/>
                    <a:pt x="305" y="1479"/>
                  </a:cubicBezTo>
                  <a:lnTo>
                    <a:pt x="0" y="1303"/>
                  </a:lnTo>
                  <a:cubicBezTo>
                    <a:pt x="76" y="1074"/>
                    <a:pt x="398" y="270"/>
                    <a:pt x="763" y="102"/>
                  </a:cubicBezTo>
                  <a:close/>
                </a:path>
              </a:pathLst>
            </a:custGeom>
            <a:gradFill rotWithShape="1">
              <a:gsLst>
                <a:gs pos="0">
                  <a:srgbClr val="B2B2B2">
                    <a:alpha val="18999"/>
                  </a:srgbClr>
                </a:gs>
                <a:gs pos="100000">
                  <a:srgbClr val="000000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8463" name="Oval 15"/>
            <p:cNvSpPr/>
            <p:nvPr/>
          </p:nvSpPr>
          <p:spPr>
            <a:xfrm>
              <a:off x="609" y="554"/>
              <a:ext cx="965" cy="878"/>
            </a:xfrm>
            <a:prstGeom prst="ellipse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FFFF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8464" name="Oval 16"/>
            <p:cNvSpPr/>
            <p:nvPr/>
          </p:nvSpPr>
          <p:spPr>
            <a:xfrm>
              <a:off x="649" y="594"/>
              <a:ext cx="882" cy="802"/>
            </a:xfrm>
            <a:prstGeom prst="ellipse">
              <a:avLst/>
            </a:prstGeom>
            <a:gradFill rotWithShape="1">
              <a:gsLst>
                <a:gs pos="0">
                  <a:srgbClr val="DDDDDD"/>
                </a:gs>
                <a:gs pos="50000">
                  <a:srgbClr val="F6F6F6"/>
                </a:gs>
                <a:gs pos="100000">
                  <a:srgbClr val="DDDDDD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pic>
          <p:nvPicPr>
            <p:cNvPr id="18465" name="Picture 17" descr="circuler_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2" y="623"/>
              <a:ext cx="823" cy="738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8466" name="组合 18465"/>
            <p:cNvGrpSpPr/>
            <p:nvPr/>
          </p:nvGrpSpPr>
          <p:grpSpPr>
            <a:xfrm>
              <a:off x="680" y="622"/>
              <a:ext cx="825" cy="743"/>
              <a:chOff x="0" y="0"/>
              <a:chExt cx="941" cy="925"/>
            </a:xfrm>
          </p:grpSpPr>
          <p:pic>
            <p:nvPicPr>
              <p:cNvPr id="18467" name="Oval 1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941" cy="92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8468" name="文本框 18467"/>
              <p:cNvSpPr txBox="1"/>
              <p:nvPr/>
            </p:nvSpPr>
            <p:spPr>
              <a:xfrm>
                <a:off x="139" y="137"/>
                <a:ext cx="659" cy="65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ctr"/>
              <a:lstStyle/>
              <a:p>
                <a:endParaRPr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</p:grpSp>
        <p:sp>
          <p:nvSpPr>
            <p:cNvPr id="18469" name="Freeform 19"/>
            <p:cNvSpPr/>
            <p:nvPr/>
          </p:nvSpPr>
          <p:spPr>
            <a:xfrm>
              <a:off x="766" y="638"/>
              <a:ext cx="642" cy="257"/>
            </a:xfrm>
            <a:custGeom>
              <a:avLst/>
              <a:gdLst>
                <a:gd name="txL" fmla="*/ 0 w 1321"/>
                <a:gd name="txT" fmla="*/ 0 h 712"/>
                <a:gd name="txR" fmla="*/ 1321 w 1321"/>
                <a:gd name="txB" fmla="*/ 712 h 712"/>
              </a:gdLst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txL" t="txT" r="txR" b="tx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CCFF">
                    <a:alpha val="17999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grpSp>
          <p:nvGrpSpPr>
            <p:cNvPr id="18470" name="组合 18469"/>
            <p:cNvGrpSpPr/>
            <p:nvPr/>
          </p:nvGrpSpPr>
          <p:grpSpPr>
            <a:xfrm rot="-1297425" flipH="1" flipV="1">
              <a:off x="744" y="1200"/>
              <a:ext cx="714" cy="157"/>
              <a:chOff x="0" y="0"/>
              <a:chExt cx="893" cy="246"/>
            </a:xfrm>
          </p:grpSpPr>
          <p:grpSp>
            <p:nvGrpSpPr>
              <p:cNvPr id="18471" name="组合 18470"/>
              <p:cNvGrpSpPr/>
              <p:nvPr/>
            </p:nvGrpSpPr>
            <p:grpSpPr>
              <a:xfrm>
                <a:off x="0" y="0"/>
                <a:ext cx="743" cy="185"/>
                <a:chOff x="0" y="0"/>
                <a:chExt cx="1118" cy="279"/>
              </a:xfrm>
            </p:grpSpPr>
            <p:sp>
              <p:nvSpPr>
                <p:cNvPr id="18472" name="AutoShape 22"/>
                <p:cNvSpPr/>
                <p:nvPr/>
              </p:nvSpPr>
              <p:spPr>
                <a:xfrm rot="5263130">
                  <a:off x="286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</a:ln>
              </p:spPr>
              <p:txBody>
                <a:bodyPr rot="0" vert="eaVert" wrap="none" anchor="ctr"/>
                <a:lstStyle/>
                <a:p>
                  <a:endParaRPr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18473" name="AutoShape 23"/>
                <p:cNvSpPr/>
                <p:nvPr/>
              </p:nvSpPr>
              <p:spPr>
                <a:xfrm rot="6078281">
                  <a:off x="422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</a:ln>
              </p:spPr>
              <p:txBody>
                <a:bodyPr rot="0" vert="eaVert" wrap="none" anchor="ctr"/>
                <a:lstStyle/>
                <a:p>
                  <a:endParaRPr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18474" name="AutoShape 24"/>
                <p:cNvSpPr/>
                <p:nvPr/>
              </p:nvSpPr>
              <p:spPr>
                <a:xfrm rot="6373927">
                  <a:off x="498" y="-27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</a:ln>
              </p:spPr>
              <p:txBody>
                <a:bodyPr rot="0" vert="eaVert" wrap="none" anchor="ctr"/>
                <a:lstStyle/>
                <a:p>
                  <a:endParaRPr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18475" name="AutoShape 25"/>
                <p:cNvSpPr/>
                <p:nvPr/>
              </p:nvSpPr>
              <p:spPr>
                <a:xfrm rot="6906312">
                  <a:off x="588" y="-24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</a:ln>
              </p:spPr>
              <p:txBody>
                <a:bodyPr rot="0" vert="eaVert" wrap="none" anchor="ctr"/>
                <a:lstStyle/>
                <a:p>
                  <a:endParaRPr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</p:grpSp>
          <p:grpSp>
            <p:nvGrpSpPr>
              <p:cNvPr id="18476" name="组合 18475"/>
              <p:cNvGrpSpPr/>
              <p:nvPr/>
            </p:nvGrpSpPr>
            <p:grpSpPr>
              <a:xfrm rot="1353540">
                <a:off x="150" y="60"/>
                <a:ext cx="743" cy="186"/>
                <a:chOff x="0" y="0"/>
                <a:chExt cx="1118" cy="279"/>
              </a:xfrm>
            </p:grpSpPr>
            <p:sp>
              <p:nvSpPr>
                <p:cNvPr id="18477" name="AutoShape 27"/>
                <p:cNvSpPr/>
                <p:nvPr/>
              </p:nvSpPr>
              <p:spPr>
                <a:xfrm rot="5263130">
                  <a:off x="286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</a:ln>
              </p:spPr>
              <p:txBody>
                <a:bodyPr rot="0" vert="eaVert" wrap="none" anchor="ctr"/>
                <a:lstStyle/>
                <a:p>
                  <a:endParaRPr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18478" name="AutoShape 28"/>
                <p:cNvSpPr/>
                <p:nvPr/>
              </p:nvSpPr>
              <p:spPr>
                <a:xfrm rot="6078281">
                  <a:off x="422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</a:ln>
              </p:spPr>
              <p:txBody>
                <a:bodyPr rot="0" vert="eaVert" wrap="none" anchor="ctr"/>
                <a:lstStyle/>
                <a:p>
                  <a:endParaRPr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18479" name="AutoShape 29"/>
                <p:cNvSpPr/>
                <p:nvPr/>
              </p:nvSpPr>
              <p:spPr>
                <a:xfrm rot="6373927">
                  <a:off x="498" y="-27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</a:ln>
              </p:spPr>
              <p:txBody>
                <a:bodyPr rot="0" vert="eaVert" wrap="none" anchor="ctr"/>
                <a:lstStyle/>
                <a:p>
                  <a:endParaRPr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18480" name="AutoShape 30"/>
                <p:cNvSpPr/>
                <p:nvPr/>
              </p:nvSpPr>
              <p:spPr>
                <a:xfrm rot="6906312">
                  <a:off x="588" y="-24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</a:ln>
              </p:spPr>
              <p:txBody>
                <a:bodyPr rot="0" vert="eaVert" wrap="none" anchor="ctr"/>
                <a:lstStyle/>
                <a:p>
                  <a:endParaRPr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8481" name="Rectangle 50"/>
            <p:cNvSpPr/>
            <p:nvPr/>
          </p:nvSpPr>
          <p:spPr>
            <a:xfrm>
              <a:off x="861" y="842"/>
              <a:ext cx="502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4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rPr>
                <a:t>逃生</a:t>
              </a:r>
              <a:endParaRPr lang="zh-CN" altLang="en-US" sz="2400" b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pic>
          <p:nvPicPr>
            <p:cNvPr id="18482" name="图片 18481" descr="W8@)ZXJF`QJ32Z{SQC`_`M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4" y="1432"/>
              <a:ext cx="1200" cy="1103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8483" name="组合 18482"/>
          <p:cNvGrpSpPr/>
          <p:nvPr/>
        </p:nvGrpSpPr>
        <p:grpSpPr>
          <a:xfrm>
            <a:off x="1371600" y="2438400"/>
            <a:ext cx="2600325" cy="4097338"/>
            <a:chOff x="0" y="0"/>
            <a:chExt cx="1638" cy="2581"/>
          </a:xfrm>
        </p:grpSpPr>
        <p:sp>
          <p:nvSpPr>
            <p:cNvPr id="18484" name="Freeform 3"/>
            <p:cNvSpPr/>
            <p:nvPr/>
          </p:nvSpPr>
          <p:spPr>
            <a:xfrm>
              <a:off x="480" y="0"/>
              <a:ext cx="1158" cy="891"/>
            </a:xfrm>
            <a:custGeom>
              <a:avLst/>
              <a:gdLst>
                <a:gd name="txL" fmla="*/ 0 w 1335"/>
                <a:gd name="txT" fmla="*/ 0 h 1479"/>
                <a:gd name="txR" fmla="*/ 1335 w 1335"/>
                <a:gd name="txB" fmla="*/ 1479 h 1479"/>
              </a:gdLst>
              <a:ahLst/>
              <a:cxnLst>
                <a:cxn ang="0">
                  <a:pos x="763" y="102"/>
                </a:cxn>
                <a:cxn ang="0">
                  <a:pos x="1209" y="244"/>
                </a:cxn>
                <a:cxn ang="0">
                  <a:pos x="1325" y="314"/>
                </a:cxn>
                <a:cxn ang="0">
                  <a:pos x="843" y="267"/>
                </a:cxn>
                <a:cxn ang="0">
                  <a:pos x="305" y="1479"/>
                </a:cxn>
                <a:cxn ang="0">
                  <a:pos x="0" y="1303"/>
                </a:cxn>
                <a:cxn ang="0">
                  <a:pos x="763" y="102"/>
                </a:cxn>
              </a:cxnLst>
              <a:rect l="txL" t="txT" r="txR" b="txB"/>
              <a:pathLst>
                <a:path w="1335" h="1479">
                  <a:moveTo>
                    <a:pt x="763" y="102"/>
                  </a:moveTo>
                  <a:cubicBezTo>
                    <a:pt x="920" y="0"/>
                    <a:pt x="1137" y="178"/>
                    <a:pt x="1209" y="244"/>
                  </a:cubicBezTo>
                  <a:cubicBezTo>
                    <a:pt x="1281" y="310"/>
                    <a:pt x="1335" y="312"/>
                    <a:pt x="1325" y="314"/>
                  </a:cubicBezTo>
                  <a:cubicBezTo>
                    <a:pt x="1262" y="339"/>
                    <a:pt x="1010" y="74"/>
                    <a:pt x="843" y="267"/>
                  </a:cubicBezTo>
                  <a:cubicBezTo>
                    <a:pt x="554" y="534"/>
                    <a:pt x="389" y="1337"/>
                    <a:pt x="305" y="1479"/>
                  </a:cubicBezTo>
                  <a:lnTo>
                    <a:pt x="0" y="1303"/>
                  </a:lnTo>
                  <a:cubicBezTo>
                    <a:pt x="76" y="1074"/>
                    <a:pt x="398" y="270"/>
                    <a:pt x="763" y="102"/>
                  </a:cubicBezTo>
                  <a:close/>
                </a:path>
              </a:pathLst>
            </a:custGeom>
            <a:gradFill rotWithShape="1">
              <a:gsLst>
                <a:gs pos="0">
                  <a:srgbClr val="B2B2B2">
                    <a:alpha val="18999"/>
                  </a:srgbClr>
                </a:gs>
                <a:gs pos="100000">
                  <a:srgbClr val="000000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8485" name="Oval 10"/>
            <p:cNvSpPr/>
            <p:nvPr/>
          </p:nvSpPr>
          <p:spPr>
            <a:xfrm>
              <a:off x="66" y="528"/>
              <a:ext cx="966" cy="878"/>
            </a:xfrm>
            <a:prstGeom prst="ellipse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FFFF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8486" name="Oval 11"/>
            <p:cNvSpPr/>
            <p:nvPr/>
          </p:nvSpPr>
          <p:spPr>
            <a:xfrm>
              <a:off x="107" y="568"/>
              <a:ext cx="881" cy="802"/>
            </a:xfrm>
            <a:prstGeom prst="ellipse">
              <a:avLst/>
            </a:prstGeom>
            <a:gradFill rotWithShape="1">
              <a:gsLst>
                <a:gs pos="0">
                  <a:srgbClr val="DDDDDD"/>
                </a:gs>
                <a:gs pos="50000">
                  <a:srgbClr val="F6F6F6"/>
                </a:gs>
                <a:gs pos="100000">
                  <a:srgbClr val="DDDDDD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pic>
          <p:nvPicPr>
            <p:cNvPr id="18487" name="Picture 12" descr="circuler_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9" y="597"/>
              <a:ext cx="824" cy="738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8488" name="组合 18487"/>
            <p:cNvGrpSpPr/>
            <p:nvPr/>
          </p:nvGrpSpPr>
          <p:grpSpPr>
            <a:xfrm>
              <a:off x="144" y="619"/>
              <a:ext cx="825" cy="743"/>
              <a:chOff x="0" y="0"/>
              <a:chExt cx="941" cy="925"/>
            </a:xfrm>
          </p:grpSpPr>
          <p:pic>
            <p:nvPicPr>
              <p:cNvPr id="18489" name="Oval 1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0"/>
                <a:ext cx="941" cy="92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8490" name="文本框 18489"/>
              <p:cNvSpPr txBox="1"/>
              <p:nvPr/>
            </p:nvSpPr>
            <p:spPr>
              <a:xfrm>
                <a:off x="141" y="137"/>
                <a:ext cx="660" cy="65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ctr"/>
              <a:lstStyle/>
              <a:p>
                <a:endParaRPr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</p:grpSp>
        <p:sp>
          <p:nvSpPr>
            <p:cNvPr id="18491" name="Freeform 14"/>
            <p:cNvSpPr/>
            <p:nvPr/>
          </p:nvSpPr>
          <p:spPr>
            <a:xfrm>
              <a:off x="223" y="716"/>
              <a:ext cx="643" cy="257"/>
            </a:xfrm>
            <a:custGeom>
              <a:avLst/>
              <a:gdLst>
                <a:gd name="txL" fmla="*/ 0 w 1321"/>
                <a:gd name="txT" fmla="*/ 0 h 712"/>
                <a:gd name="txR" fmla="*/ 1321 w 1321"/>
                <a:gd name="txB" fmla="*/ 712 h 712"/>
              </a:gdLst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txL" t="txT" r="txR" b="tx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FF99">
                    <a:alpha val="17999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8492" name="Rectangle 49"/>
            <p:cNvSpPr/>
            <p:nvPr/>
          </p:nvSpPr>
          <p:spPr>
            <a:xfrm>
              <a:off x="288" y="830"/>
              <a:ext cx="502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4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rPr>
                <a:t>报警</a:t>
              </a:r>
              <a:endParaRPr lang="zh-CN" altLang="en-US" sz="2400" b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grpSp>
          <p:nvGrpSpPr>
            <p:cNvPr id="18493" name="组合 18492"/>
            <p:cNvGrpSpPr/>
            <p:nvPr/>
          </p:nvGrpSpPr>
          <p:grpSpPr>
            <a:xfrm rot="-1297425" flipH="1" flipV="1">
              <a:off x="195" y="1009"/>
              <a:ext cx="714" cy="157"/>
              <a:chOff x="0" y="0"/>
              <a:chExt cx="893" cy="246"/>
            </a:xfrm>
          </p:grpSpPr>
          <p:grpSp>
            <p:nvGrpSpPr>
              <p:cNvPr id="18494" name="组合 18493"/>
              <p:cNvGrpSpPr/>
              <p:nvPr/>
            </p:nvGrpSpPr>
            <p:grpSpPr>
              <a:xfrm>
                <a:off x="0" y="0"/>
                <a:ext cx="743" cy="185"/>
                <a:chOff x="0" y="0"/>
                <a:chExt cx="1118" cy="279"/>
              </a:xfrm>
            </p:grpSpPr>
            <p:sp>
              <p:nvSpPr>
                <p:cNvPr id="18495" name="AutoShape 59"/>
                <p:cNvSpPr/>
                <p:nvPr/>
              </p:nvSpPr>
              <p:spPr>
                <a:xfrm rot="5263130">
                  <a:off x="286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</a:ln>
              </p:spPr>
              <p:txBody>
                <a:bodyPr rot="0" vert="eaVert" wrap="none" anchor="ctr"/>
                <a:lstStyle/>
                <a:p>
                  <a:endParaRPr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18496" name="AutoShape 60"/>
                <p:cNvSpPr/>
                <p:nvPr/>
              </p:nvSpPr>
              <p:spPr>
                <a:xfrm rot="6078281">
                  <a:off x="422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</a:ln>
              </p:spPr>
              <p:txBody>
                <a:bodyPr rot="0" vert="eaVert" wrap="none" anchor="ctr"/>
                <a:lstStyle/>
                <a:p>
                  <a:endParaRPr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18497" name="AutoShape 61"/>
                <p:cNvSpPr/>
                <p:nvPr/>
              </p:nvSpPr>
              <p:spPr>
                <a:xfrm rot="6373927">
                  <a:off x="498" y="-27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</a:ln>
              </p:spPr>
              <p:txBody>
                <a:bodyPr rot="0" vert="eaVert" wrap="none" anchor="ctr"/>
                <a:lstStyle/>
                <a:p>
                  <a:endParaRPr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18498" name="AutoShape 62"/>
                <p:cNvSpPr/>
                <p:nvPr/>
              </p:nvSpPr>
              <p:spPr>
                <a:xfrm rot="6906312">
                  <a:off x="588" y="-24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</a:ln>
              </p:spPr>
              <p:txBody>
                <a:bodyPr rot="0" vert="eaVert" wrap="none" anchor="ctr"/>
                <a:lstStyle/>
                <a:p>
                  <a:endParaRPr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</p:grpSp>
          <p:grpSp>
            <p:nvGrpSpPr>
              <p:cNvPr id="18499" name="组合 18498"/>
              <p:cNvGrpSpPr/>
              <p:nvPr/>
            </p:nvGrpSpPr>
            <p:grpSpPr>
              <a:xfrm rot="1353540">
                <a:off x="150" y="60"/>
                <a:ext cx="743" cy="186"/>
                <a:chOff x="0" y="0"/>
                <a:chExt cx="1118" cy="279"/>
              </a:xfrm>
            </p:grpSpPr>
            <p:sp>
              <p:nvSpPr>
                <p:cNvPr id="18500" name="AutoShape 64"/>
                <p:cNvSpPr/>
                <p:nvPr/>
              </p:nvSpPr>
              <p:spPr>
                <a:xfrm rot="5263130">
                  <a:off x="286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</a:ln>
              </p:spPr>
              <p:txBody>
                <a:bodyPr rot="0" vert="eaVert" wrap="none" anchor="ctr"/>
                <a:lstStyle/>
                <a:p>
                  <a:endParaRPr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18501" name="AutoShape 65"/>
                <p:cNvSpPr/>
                <p:nvPr/>
              </p:nvSpPr>
              <p:spPr>
                <a:xfrm rot="6078281">
                  <a:off x="422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</a:ln>
              </p:spPr>
              <p:txBody>
                <a:bodyPr rot="0" vert="eaVert" wrap="none" anchor="ctr"/>
                <a:lstStyle/>
                <a:p>
                  <a:endParaRPr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18502" name="AutoShape 66"/>
                <p:cNvSpPr/>
                <p:nvPr/>
              </p:nvSpPr>
              <p:spPr>
                <a:xfrm rot="6373927">
                  <a:off x="498" y="-27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</a:ln>
              </p:spPr>
              <p:txBody>
                <a:bodyPr rot="0" vert="eaVert" wrap="none" anchor="ctr"/>
                <a:lstStyle/>
                <a:p>
                  <a:endParaRPr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18503" name="AutoShape 67"/>
                <p:cNvSpPr/>
                <p:nvPr/>
              </p:nvSpPr>
              <p:spPr>
                <a:xfrm rot="6906312">
                  <a:off x="588" y="-24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</a:ln>
              </p:spPr>
              <p:txBody>
                <a:bodyPr rot="0" vert="eaVert" wrap="none" anchor="ctr"/>
                <a:lstStyle/>
                <a:p>
                  <a:endParaRPr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18504" name="图片 18503" descr="@@({~80OY@GE]EV~MKTWW$S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1584"/>
              <a:ext cx="1020" cy="997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  <p:bldP spid="1843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图片 19457" descr="GUM13_CL080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1752600"/>
            <a:ext cx="2962275" cy="304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59" name="标题 19458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1143000"/>
          </a:xfrm>
        </p:spPr>
        <p:txBody>
          <a:bodyPr anchor="ctr"/>
          <a:lstStyle/>
          <a:p>
            <a:r>
              <a:rPr lang="zh-CN" altLang="en-US" sz="4000" b="1">
                <a:solidFill>
                  <a:schemeClr val="tx1"/>
                </a:solidFill>
                <a:ea typeface="黑体" panose="02010609060101010101" pitchFamily="49" charset="-122"/>
              </a:rPr>
              <a:t>步骤一：报警</a:t>
            </a:r>
            <a:endParaRPr lang="zh-CN" altLang="en-US" sz="4000" b="1">
              <a:solidFill>
                <a:schemeClr val="tx1"/>
              </a:solidFill>
              <a:ea typeface="黑体" panose="02010609060101010101" pitchFamily="49" charset="-122"/>
            </a:endParaRPr>
          </a:p>
        </p:txBody>
      </p:sp>
      <p:sp>
        <p:nvSpPr>
          <p:cNvPr id="19460" name="未知"/>
          <p:cNvSpPr/>
          <p:nvPr/>
        </p:nvSpPr>
        <p:spPr>
          <a:xfrm>
            <a:off x="1562100" y="1125538"/>
            <a:ext cx="4283075" cy="4556125"/>
          </a:xfrm>
          <a:custGeom>
            <a:avLst/>
            <a:gdLst/>
            <a:ahLst/>
            <a:cxnLst/>
            <a:rect l="0" t="0" r="0" b="0"/>
            <a:pathLst>
              <a:path w="2698" h="2870">
                <a:moveTo>
                  <a:pt x="744" y="1107"/>
                </a:moveTo>
                <a:lnTo>
                  <a:pt x="0" y="2479"/>
                </a:lnTo>
                <a:cubicBezTo>
                  <a:pt x="323" y="2693"/>
                  <a:pt x="608" y="2838"/>
                  <a:pt x="977" y="2854"/>
                </a:cubicBezTo>
                <a:cubicBezTo>
                  <a:pt x="1346" y="2870"/>
                  <a:pt x="1870" y="2745"/>
                  <a:pt x="2200" y="2440"/>
                </a:cubicBezTo>
                <a:cubicBezTo>
                  <a:pt x="2530" y="2135"/>
                  <a:pt x="2634" y="1715"/>
                  <a:pt x="2666" y="1469"/>
                </a:cubicBezTo>
                <a:cubicBezTo>
                  <a:pt x="2698" y="1223"/>
                  <a:pt x="2575" y="827"/>
                  <a:pt x="2466" y="583"/>
                </a:cubicBezTo>
                <a:cubicBezTo>
                  <a:pt x="2357" y="339"/>
                  <a:pt x="2258" y="175"/>
                  <a:pt x="2077" y="0"/>
                </a:cubicBezTo>
                <a:cubicBezTo>
                  <a:pt x="1410" y="553"/>
                  <a:pt x="744" y="1107"/>
                  <a:pt x="744" y="1107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alpha val="100000"/>
                </a:schemeClr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2700000" scaled="1"/>
            <a:tileRect/>
          </a:gra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9461" name="新月形 19460"/>
          <p:cNvSpPr/>
          <p:nvPr/>
        </p:nvSpPr>
        <p:spPr>
          <a:xfrm rot="-19132855" flipH="1">
            <a:off x="2811463" y="1438275"/>
            <a:ext cx="2833687" cy="5181600"/>
          </a:xfrm>
          <a:prstGeom prst="moon">
            <a:avLst>
              <a:gd name="adj" fmla="val 13625"/>
            </a:avLst>
          </a:prstGeom>
          <a:solidFill>
            <a:srgbClr val="C9C9C9">
              <a:alpha val="2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9462" name="新月形 19461"/>
          <p:cNvSpPr/>
          <p:nvPr/>
        </p:nvSpPr>
        <p:spPr>
          <a:xfrm rot="-19171729" flipH="1">
            <a:off x="2874963" y="1931988"/>
            <a:ext cx="1506537" cy="2765425"/>
          </a:xfrm>
          <a:prstGeom prst="moon">
            <a:avLst>
              <a:gd name="adj" fmla="val 13625"/>
            </a:avLst>
          </a:prstGeom>
          <a:solidFill>
            <a:srgbClr val="C9C9C9">
              <a:alpha val="29999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9463" name="直接连接符 19462"/>
          <p:cNvSpPr/>
          <p:nvPr/>
        </p:nvSpPr>
        <p:spPr>
          <a:xfrm rot="20560554">
            <a:off x="2684463" y="2468563"/>
            <a:ext cx="3009900" cy="0"/>
          </a:xfrm>
          <a:prstGeom prst="line">
            <a:avLst/>
          </a:prstGeom>
          <a:ln w="9525" cap="flat" cmpd="sng">
            <a:solidFill>
              <a:srgbClr val="C0C0C0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19464" name="直接连接符 19463"/>
          <p:cNvSpPr/>
          <p:nvPr/>
        </p:nvSpPr>
        <p:spPr>
          <a:xfrm rot="20560554">
            <a:off x="2936875" y="2462213"/>
            <a:ext cx="2859088" cy="1585912"/>
          </a:xfrm>
          <a:prstGeom prst="line">
            <a:avLst/>
          </a:prstGeom>
          <a:ln w="9525" cap="flat" cmpd="sng">
            <a:solidFill>
              <a:srgbClr val="C0C0C0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19465" name="直接连接符 19464"/>
          <p:cNvSpPr/>
          <p:nvPr/>
        </p:nvSpPr>
        <p:spPr>
          <a:xfrm rot="20560554">
            <a:off x="3121025" y="2651125"/>
            <a:ext cx="1425575" cy="2722563"/>
          </a:xfrm>
          <a:prstGeom prst="line">
            <a:avLst/>
          </a:prstGeom>
          <a:ln w="9525" cap="flat" cmpd="sng">
            <a:solidFill>
              <a:srgbClr val="C0C0C0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19466" name="直接连接符 19465"/>
          <p:cNvSpPr/>
          <p:nvPr/>
        </p:nvSpPr>
        <p:spPr>
          <a:xfrm rot="-1039446" flipH="1">
            <a:off x="2451100" y="2979738"/>
            <a:ext cx="744538" cy="2803525"/>
          </a:xfrm>
          <a:prstGeom prst="line">
            <a:avLst/>
          </a:prstGeom>
          <a:ln w="9525" cap="flat" cmpd="sng">
            <a:solidFill>
              <a:srgbClr val="C0C0C0"/>
            </a:solidFill>
            <a:prstDash val="dash"/>
            <a:headEnd type="none" w="med" len="med"/>
            <a:tailEnd type="none" w="med" len="med"/>
          </a:ln>
        </p:spPr>
      </p:sp>
      <p:pic>
        <p:nvPicPr>
          <p:cNvPr id="19467" name="图片 19466" descr="shadow_1_m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1263" y="2801938"/>
            <a:ext cx="641350" cy="1079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68" name="组合 19467"/>
          <p:cNvGrpSpPr/>
          <p:nvPr/>
        </p:nvGrpSpPr>
        <p:grpSpPr>
          <a:xfrm>
            <a:off x="5221288" y="2944813"/>
            <a:ext cx="962025" cy="1009650"/>
            <a:chOff x="0" y="0"/>
            <a:chExt cx="606" cy="636"/>
          </a:xfrm>
        </p:grpSpPr>
        <p:pic>
          <p:nvPicPr>
            <p:cNvPr id="19469" name="图片 19468" descr="light_shadow"/>
            <p:cNvPicPr>
              <a:picLocks noChangeAspect="1"/>
            </p:cNvPicPr>
            <p:nvPr/>
          </p:nvPicPr>
          <p:blipFill>
            <a:blip r:embed="rId3" cstate="print">
              <a:lum bright="-83997" contrast="-48000"/>
            </a:blip>
            <a:stretch>
              <a:fillRect/>
            </a:stretch>
          </p:blipFill>
          <p:spPr>
            <a:xfrm>
              <a:off x="58" y="498"/>
              <a:ext cx="498" cy="13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0" name="图片 19469" descr="circuler_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606" cy="58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471" name="椭圆 19470"/>
            <p:cNvSpPr/>
            <p:nvPr/>
          </p:nvSpPr>
          <p:spPr>
            <a:xfrm>
              <a:off x="0" y="0"/>
              <a:ext cx="602" cy="587"/>
            </a:xfrm>
            <a:prstGeom prst="ellipse">
              <a:avLst/>
            </a:prstGeom>
            <a:gradFill rotWithShape="1">
              <a:gsLst>
                <a:gs pos="0">
                  <a:srgbClr val="CCCC00">
                    <a:alpha val="89999"/>
                  </a:srgbClr>
                </a:gs>
                <a:gs pos="50000">
                  <a:srgbClr val="CCFF99">
                    <a:alpha val="54999"/>
                  </a:srgbClr>
                </a:gs>
                <a:gs pos="100000">
                  <a:srgbClr val="CCCC00">
                    <a:alpha val="89999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9472" name="组合 19471"/>
            <p:cNvGrpSpPr/>
            <p:nvPr/>
          </p:nvGrpSpPr>
          <p:grpSpPr>
            <a:xfrm rot="-1045052" flipH="1" flipV="1">
              <a:off x="48" y="486"/>
              <a:ext cx="470" cy="111"/>
              <a:chOff x="0" y="0"/>
              <a:chExt cx="893" cy="246"/>
            </a:xfrm>
          </p:grpSpPr>
          <p:grpSp>
            <p:nvGrpSpPr>
              <p:cNvPr id="19473" name="组合 19472"/>
              <p:cNvGrpSpPr/>
              <p:nvPr/>
            </p:nvGrpSpPr>
            <p:grpSpPr>
              <a:xfrm>
                <a:off x="0" y="0"/>
                <a:ext cx="743" cy="185"/>
                <a:chOff x="0" y="0"/>
                <a:chExt cx="1118" cy="279"/>
              </a:xfrm>
            </p:grpSpPr>
            <p:sp>
              <p:nvSpPr>
                <p:cNvPr id="19474" name="新月形 19473"/>
                <p:cNvSpPr/>
                <p:nvPr/>
              </p:nvSpPr>
              <p:spPr>
                <a:xfrm rot="5263130">
                  <a:off x="286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5F5F5F">
                    <a:alpha val="3999"/>
                  </a:srgb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9475" name="新月形 19474"/>
                <p:cNvSpPr/>
                <p:nvPr/>
              </p:nvSpPr>
              <p:spPr>
                <a:xfrm rot="6078281">
                  <a:off x="422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5F5F5F">
                    <a:alpha val="3999"/>
                  </a:srgb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9476" name="新月形 19475"/>
                <p:cNvSpPr/>
                <p:nvPr/>
              </p:nvSpPr>
              <p:spPr>
                <a:xfrm rot="6373927">
                  <a:off x="498" y="-27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5F5F5F">
                    <a:alpha val="3999"/>
                  </a:srgb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9477" name="新月形 19476"/>
                <p:cNvSpPr/>
                <p:nvPr/>
              </p:nvSpPr>
              <p:spPr>
                <a:xfrm rot="6906312">
                  <a:off x="588" y="-24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5F5F5F">
                    <a:alpha val="3999"/>
                  </a:srgb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9478" name="组合 19477"/>
              <p:cNvGrpSpPr/>
              <p:nvPr/>
            </p:nvGrpSpPr>
            <p:grpSpPr>
              <a:xfrm rot="1353540">
                <a:off x="150" y="60"/>
                <a:ext cx="743" cy="186"/>
                <a:chOff x="0" y="0"/>
                <a:chExt cx="1118" cy="279"/>
              </a:xfrm>
            </p:grpSpPr>
            <p:sp>
              <p:nvSpPr>
                <p:cNvPr id="19479" name="新月形 19478"/>
                <p:cNvSpPr/>
                <p:nvPr/>
              </p:nvSpPr>
              <p:spPr>
                <a:xfrm rot="5263130">
                  <a:off x="286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9000"/>
                  </a:srgb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9480" name="新月形 19479"/>
                <p:cNvSpPr/>
                <p:nvPr/>
              </p:nvSpPr>
              <p:spPr>
                <a:xfrm rot="6078281">
                  <a:off x="422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5F5F5F">
                    <a:alpha val="3999"/>
                  </a:srgb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9481" name="新月形 19480"/>
                <p:cNvSpPr/>
                <p:nvPr/>
              </p:nvSpPr>
              <p:spPr>
                <a:xfrm rot="6373927">
                  <a:off x="498" y="-27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5F5F5F">
                    <a:alpha val="3999"/>
                  </a:srgb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9482" name="新月形 19481"/>
                <p:cNvSpPr/>
                <p:nvPr/>
              </p:nvSpPr>
              <p:spPr>
                <a:xfrm rot="6906312">
                  <a:off x="588" y="-24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5F5F5F">
                    <a:alpha val="3999"/>
                  </a:srgb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9483" name="未知"/>
            <p:cNvSpPr/>
            <p:nvPr/>
          </p:nvSpPr>
          <p:spPr>
            <a:xfrm>
              <a:off x="62" y="12"/>
              <a:ext cx="473" cy="204"/>
            </a:xfrm>
            <a:custGeom>
              <a:avLst/>
              <a:gdLst/>
              <a:ahLst/>
              <a:cxnLst/>
              <a:rect l="0" t="0" r="0" b="0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AF6A2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9484" name="文本框 19483"/>
          <p:cNvSpPr txBox="1"/>
          <p:nvPr/>
        </p:nvSpPr>
        <p:spPr>
          <a:xfrm>
            <a:off x="5292725" y="3267075"/>
            <a:ext cx="81915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1">
                <a:solidFill>
                  <a:srgbClr val="003366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</a:t>
            </a:r>
            <a:endParaRPr lang="en-US" altLang="zh-CN" sz="2000" b="1">
              <a:solidFill>
                <a:srgbClr val="00336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9485" name="矩形 19484"/>
          <p:cNvSpPr/>
          <p:nvPr/>
        </p:nvSpPr>
        <p:spPr>
          <a:xfrm>
            <a:off x="5973763" y="1301750"/>
            <a:ext cx="2919412" cy="1190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buClr>
                <a:srgbClr val="FF3300"/>
              </a:buClr>
              <a:buSzPct val="115000"/>
              <a:buFont typeface="Wingdings" panose="05000000000000000000" pitchFamily="2" charset="2"/>
              <a:buNone/>
            </a:pPr>
            <a:r>
              <a:rPr lang="zh-CN" altLang="en-US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任何人发现火灾时，应当立即报警，无偿为报警提供便利，不得阻拦报警。严禁谎报火警。</a:t>
            </a:r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9486" name="矩形 19485"/>
          <p:cNvSpPr/>
          <p:nvPr/>
        </p:nvSpPr>
        <p:spPr>
          <a:xfrm>
            <a:off x="6215063" y="2997200"/>
            <a:ext cx="2928937" cy="1190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buClr>
                <a:srgbClr val="FF3300"/>
              </a:buClr>
              <a:buSzPct val="115000"/>
              <a:buFont typeface="Wingdings" panose="05000000000000000000" pitchFamily="2" charset="2"/>
              <a:buNone/>
            </a:pPr>
            <a:r>
              <a:rPr lang="en-US" altLang="zh-CN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“119”</a:t>
            </a:r>
            <a:r>
              <a:rPr lang="zh-CN" altLang="en-US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、“</a:t>
            </a:r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110”</a:t>
            </a:r>
            <a:r>
              <a:rPr lang="zh-CN" altLang="en-US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、“</a:t>
            </a:r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120”</a:t>
            </a:r>
            <a:r>
              <a:rPr lang="zh-CN" altLang="en-US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的报警电话“三台合一”，遇火警或其他抢险求救时可拨打其中任意一个号码 。</a:t>
            </a:r>
            <a:r>
              <a:rPr lang="zh-CN" altLang="en-US" sz="1200" b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endParaRPr lang="zh-CN" altLang="en-US" sz="1200" b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9487" name="矩形 19486"/>
          <p:cNvSpPr/>
          <p:nvPr/>
        </p:nvSpPr>
        <p:spPr>
          <a:xfrm>
            <a:off x="5519738" y="4659313"/>
            <a:ext cx="3624262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buClr>
                <a:srgbClr val="FF3300"/>
              </a:buClr>
              <a:buSzPct val="115000"/>
              <a:buFont typeface="Wingdings" panose="05000000000000000000" pitchFamily="2" charset="2"/>
              <a:buNone/>
            </a:pPr>
            <a:r>
              <a:rPr lang="zh-CN" altLang="en-US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迅速准确地讲清详细地址、起火部位，起火物质，火势大小</a:t>
            </a:r>
            <a:r>
              <a:rPr lang="zh-CN" altLang="en-US" b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。</a:t>
            </a:r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9488" name="矩形 19487"/>
          <p:cNvSpPr/>
          <p:nvPr/>
        </p:nvSpPr>
        <p:spPr>
          <a:xfrm>
            <a:off x="2916238" y="5876925"/>
            <a:ext cx="3600450" cy="823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buClr>
                <a:srgbClr val="FF3300"/>
              </a:buClr>
              <a:buSzPct val="115000"/>
              <a:buFont typeface="Wingdings" panose="05000000000000000000" pitchFamily="2" charset="2"/>
              <a:buNone/>
            </a:pPr>
            <a:r>
              <a:rPr lang="zh-CN" altLang="en-US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在报警后，还应接应和引导消防车迅速到达火场。</a:t>
            </a:r>
            <a:r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eaLnBrk="0" hangingPunct="0">
              <a:buClr>
                <a:srgbClr val="FF3300"/>
              </a:buClr>
              <a:buSzPct val="115000"/>
              <a:buFont typeface="Wingdings" panose="05000000000000000000" pitchFamily="2" charset="2"/>
              <a:buNone/>
            </a:pPr>
            <a:endParaRPr lang="zh-CN" altLang="en-US" sz="1200" b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pSp>
        <p:nvGrpSpPr>
          <p:cNvPr id="19489" name="组合 19488"/>
          <p:cNvGrpSpPr/>
          <p:nvPr/>
        </p:nvGrpSpPr>
        <p:grpSpPr>
          <a:xfrm>
            <a:off x="5184775" y="1662113"/>
            <a:ext cx="723900" cy="758825"/>
            <a:chOff x="0" y="0"/>
            <a:chExt cx="606" cy="636"/>
          </a:xfrm>
        </p:grpSpPr>
        <p:pic>
          <p:nvPicPr>
            <p:cNvPr id="19490" name="图片 19489" descr="light_shadow"/>
            <p:cNvPicPr>
              <a:picLocks noChangeAspect="1"/>
            </p:cNvPicPr>
            <p:nvPr/>
          </p:nvPicPr>
          <p:blipFill>
            <a:blip r:embed="rId5" cstate="print">
              <a:lum bright="-83997" contrast="-48000"/>
            </a:blip>
            <a:stretch>
              <a:fillRect/>
            </a:stretch>
          </p:blipFill>
          <p:spPr>
            <a:xfrm>
              <a:off x="58" y="498"/>
              <a:ext cx="498" cy="13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91" name="图片 19490" descr="circuler_1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606" cy="58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492" name="椭圆 19491"/>
            <p:cNvSpPr/>
            <p:nvPr/>
          </p:nvSpPr>
          <p:spPr>
            <a:xfrm>
              <a:off x="0" y="0"/>
              <a:ext cx="602" cy="587"/>
            </a:xfrm>
            <a:prstGeom prst="ellipse">
              <a:avLst/>
            </a:prstGeom>
            <a:gradFill rotWithShape="1">
              <a:gsLst>
                <a:gs pos="0">
                  <a:srgbClr val="CCCC00">
                    <a:alpha val="89999"/>
                  </a:srgbClr>
                </a:gs>
                <a:gs pos="50000">
                  <a:srgbClr val="CCFF99">
                    <a:alpha val="54999"/>
                  </a:srgbClr>
                </a:gs>
                <a:gs pos="100000">
                  <a:srgbClr val="CCCC00">
                    <a:alpha val="89999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9493" name="组合 19492"/>
            <p:cNvGrpSpPr/>
            <p:nvPr/>
          </p:nvGrpSpPr>
          <p:grpSpPr>
            <a:xfrm rot="-1045052" flipH="1" flipV="1">
              <a:off x="48" y="486"/>
              <a:ext cx="470" cy="111"/>
              <a:chOff x="0" y="0"/>
              <a:chExt cx="893" cy="246"/>
            </a:xfrm>
          </p:grpSpPr>
          <p:grpSp>
            <p:nvGrpSpPr>
              <p:cNvPr id="19494" name="组合 19493"/>
              <p:cNvGrpSpPr/>
              <p:nvPr/>
            </p:nvGrpSpPr>
            <p:grpSpPr>
              <a:xfrm>
                <a:off x="0" y="0"/>
                <a:ext cx="743" cy="185"/>
                <a:chOff x="0" y="0"/>
                <a:chExt cx="1118" cy="279"/>
              </a:xfrm>
            </p:grpSpPr>
            <p:sp>
              <p:nvSpPr>
                <p:cNvPr id="19495" name="新月形 19494"/>
                <p:cNvSpPr/>
                <p:nvPr/>
              </p:nvSpPr>
              <p:spPr>
                <a:xfrm rot="5263130">
                  <a:off x="286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5F5F5F">
                    <a:alpha val="3999"/>
                  </a:srgb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9496" name="新月形 19495"/>
                <p:cNvSpPr/>
                <p:nvPr/>
              </p:nvSpPr>
              <p:spPr>
                <a:xfrm rot="6078281">
                  <a:off x="422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5F5F5F">
                    <a:alpha val="3999"/>
                  </a:srgb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9497" name="新月形 19496"/>
                <p:cNvSpPr/>
                <p:nvPr/>
              </p:nvSpPr>
              <p:spPr>
                <a:xfrm rot="6373927">
                  <a:off x="498" y="-27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5F5F5F">
                    <a:alpha val="3999"/>
                  </a:srgb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9498" name="新月形 19497"/>
                <p:cNvSpPr/>
                <p:nvPr/>
              </p:nvSpPr>
              <p:spPr>
                <a:xfrm rot="6906312">
                  <a:off x="588" y="-24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5F5F5F">
                    <a:alpha val="3999"/>
                  </a:srgb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9499" name="组合 19498"/>
              <p:cNvGrpSpPr/>
              <p:nvPr/>
            </p:nvGrpSpPr>
            <p:grpSpPr>
              <a:xfrm rot="1353540">
                <a:off x="150" y="60"/>
                <a:ext cx="743" cy="186"/>
                <a:chOff x="0" y="0"/>
                <a:chExt cx="1118" cy="279"/>
              </a:xfrm>
            </p:grpSpPr>
            <p:sp>
              <p:nvSpPr>
                <p:cNvPr id="19500" name="新月形 19499"/>
                <p:cNvSpPr/>
                <p:nvPr/>
              </p:nvSpPr>
              <p:spPr>
                <a:xfrm rot="5263130">
                  <a:off x="286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5F5F5F">
                    <a:alpha val="3999"/>
                  </a:srgb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9501" name="新月形 19500"/>
                <p:cNvSpPr/>
                <p:nvPr/>
              </p:nvSpPr>
              <p:spPr>
                <a:xfrm rot="6078281">
                  <a:off x="422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5F5F5F">
                    <a:alpha val="3999"/>
                  </a:srgb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9502" name="新月形 19501"/>
                <p:cNvSpPr/>
                <p:nvPr/>
              </p:nvSpPr>
              <p:spPr>
                <a:xfrm rot="6373927">
                  <a:off x="498" y="-27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5F5F5F">
                    <a:alpha val="3999"/>
                  </a:srgb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9503" name="新月形 19502"/>
                <p:cNvSpPr/>
                <p:nvPr/>
              </p:nvSpPr>
              <p:spPr>
                <a:xfrm rot="6906312">
                  <a:off x="588" y="-24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5F5F5F">
                    <a:alpha val="3999"/>
                  </a:srgb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9504" name="未知"/>
            <p:cNvSpPr/>
            <p:nvPr/>
          </p:nvSpPr>
          <p:spPr>
            <a:xfrm>
              <a:off x="62" y="12"/>
              <a:ext cx="473" cy="204"/>
            </a:xfrm>
            <a:custGeom>
              <a:avLst/>
              <a:gdLst/>
              <a:ahLst/>
              <a:cxnLst/>
              <a:rect l="0" t="0" r="0" b="0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AF6A2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9505" name="文本框 19504"/>
          <p:cNvSpPr txBox="1"/>
          <p:nvPr/>
        </p:nvSpPr>
        <p:spPr>
          <a:xfrm>
            <a:off x="5162550" y="1839913"/>
            <a:ext cx="75565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1">
                <a:solidFill>
                  <a:srgbClr val="003366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</a:t>
            </a:r>
            <a:endParaRPr lang="en-US" altLang="zh-CN" sz="2000" b="1">
              <a:solidFill>
                <a:srgbClr val="00336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pSp>
        <p:nvGrpSpPr>
          <p:cNvPr id="19506" name="组合 19505"/>
          <p:cNvGrpSpPr/>
          <p:nvPr/>
        </p:nvGrpSpPr>
        <p:grpSpPr>
          <a:xfrm>
            <a:off x="4262438" y="4384675"/>
            <a:ext cx="1193800" cy="1254125"/>
            <a:chOff x="0" y="0"/>
            <a:chExt cx="606" cy="636"/>
          </a:xfrm>
        </p:grpSpPr>
        <p:pic>
          <p:nvPicPr>
            <p:cNvPr id="19507" name="图片 19506" descr="light_shadow"/>
            <p:cNvPicPr>
              <a:picLocks noChangeAspect="1"/>
            </p:cNvPicPr>
            <p:nvPr/>
          </p:nvPicPr>
          <p:blipFill>
            <a:blip r:embed="rId7" cstate="print">
              <a:lum bright="-83997" contrast="-48000"/>
            </a:blip>
            <a:stretch>
              <a:fillRect/>
            </a:stretch>
          </p:blipFill>
          <p:spPr>
            <a:xfrm>
              <a:off x="58" y="498"/>
              <a:ext cx="498" cy="13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508" name="图片 19507" descr="circuler_1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606" cy="58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509" name="椭圆 19508"/>
            <p:cNvSpPr/>
            <p:nvPr/>
          </p:nvSpPr>
          <p:spPr>
            <a:xfrm>
              <a:off x="0" y="0"/>
              <a:ext cx="602" cy="587"/>
            </a:xfrm>
            <a:prstGeom prst="ellipse">
              <a:avLst/>
            </a:prstGeom>
            <a:gradFill rotWithShape="1">
              <a:gsLst>
                <a:gs pos="0">
                  <a:srgbClr val="CCCC00">
                    <a:alpha val="89999"/>
                  </a:srgbClr>
                </a:gs>
                <a:gs pos="50000">
                  <a:srgbClr val="CCFF99">
                    <a:alpha val="54999"/>
                  </a:srgbClr>
                </a:gs>
                <a:gs pos="100000">
                  <a:srgbClr val="CCCC00">
                    <a:alpha val="89999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9510" name="组合 19509"/>
            <p:cNvGrpSpPr/>
            <p:nvPr/>
          </p:nvGrpSpPr>
          <p:grpSpPr>
            <a:xfrm rot="-1045052" flipH="1" flipV="1">
              <a:off x="48" y="486"/>
              <a:ext cx="470" cy="111"/>
              <a:chOff x="0" y="0"/>
              <a:chExt cx="893" cy="246"/>
            </a:xfrm>
          </p:grpSpPr>
          <p:grpSp>
            <p:nvGrpSpPr>
              <p:cNvPr id="19511" name="组合 19510"/>
              <p:cNvGrpSpPr/>
              <p:nvPr/>
            </p:nvGrpSpPr>
            <p:grpSpPr>
              <a:xfrm>
                <a:off x="0" y="0"/>
                <a:ext cx="743" cy="185"/>
                <a:chOff x="0" y="0"/>
                <a:chExt cx="1118" cy="279"/>
              </a:xfrm>
            </p:grpSpPr>
            <p:sp>
              <p:nvSpPr>
                <p:cNvPr id="19512" name="新月形 19511"/>
                <p:cNvSpPr/>
                <p:nvPr/>
              </p:nvSpPr>
              <p:spPr>
                <a:xfrm rot="5263130">
                  <a:off x="286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5F5F5F">
                    <a:alpha val="3999"/>
                  </a:srgb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9513" name="新月形 19512"/>
                <p:cNvSpPr/>
                <p:nvPr/>
              </p:nvSpPr>
              <p:spPr>
                <a:xfrm rot="6078281">
                  <a:off x="422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5F5F5F">
                    <a:alpha val="3999"/>
                  </a:srgb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9514" name="新月形 19513"/>
                <p:cNvSpPr/>
                <p:nvPr/>
              </p:nvSpPr>
              <p:spPr>
                <a:xfrm rot="6373927">
                  <a:off x="498" y="-27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5F5F5F">
                    <a:alpha val="3999"/>
                  </a:srgb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9515" name="新月形 19514"/>
                <p:cNvSpPr/>
                <p:nvPr/>
              </p:nvSpPr>
              <p:spPr>
                <a:xfrm rot="6906312">
                  <a:off x="588" y="-24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5F5F5F">
                    <a:alpha val="3999"/>
                  </a:srgb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9516" name="组合 19515"/>
              <p:cNvGrpSpPr/>
              <p:nvPr/>
            </p:nvGrpSpPr>
            <p:grpSpPr>
              <a:xfrm rot="1353540">
                <a:off x="150" y="60"/>
                <a:ext cx="743" cy="186"/>
                <a:chOff x="0" y="0"/>
                <a:chExt cx="1118" cy="279"/>
              </a:xfrm>
            </p:grpSpPr>
            <p:sp>
              <p:nvSpPr>
                <p:cNvPr id="19517" name="新月形 19516"/>
                <p:cNvSpPr/>
                <p:nvPr/>
              </p:nvSpPr>
              <p:spPr>
                <a:xfrm rot="5263130">
                  <a:off x="286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9000"/>
                  </a:srgb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9518" name="新月形 19517"/>
                <p:cNvSpPr/>
                <p:nvPr/>
              </p:nvSpPr>
              <p:spPr>
                <a:xfrm rot="6078281">
                  <a:off x="422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5F5F5F">
                    <a:alpha val="3999"/>
                  </a:srgb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9519" name="新月形 19518"/>
                <p:cNvSpPr/>
                <p:nvPr/>
              </p:nvSpPr>
              <p:spPr>
                <a:xfrm rot="6373927">
                  <a:off x="498" y="-27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5F5F5F">
                    <a:alpha val="3999"/>
                  </a:srgb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9520" name="新月形 19519"/>
                <p:cNvSpPr/>
                <p:nvPr/>
              </p:nvSpPr>
              <p:spPr>
                <a:xfrm rot="6906312">
                  <a:off x="588" y="-24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5F5F5F">
                    <a:alpha val="3999"/>
                  </a:srgb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9521" name="未知"/>
            <p:cNvSpPr/>
            <p:nvPr/>
          </p:nvSpPr>
          <p:spPr>
            <a:xfrm>
              <a:off x="62" y="12"/>
              <a:ext cx="473" cy="204"/>
            </a:xfrm>
            <a:custGeom>
              <a:avLst/>
              <a:gdLst/>
              <a:ahLst/>
              <a:cxnLst/>
              <a:rect l="0" t="0" r="0" b="0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AF6A2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9522" name="文本框 19521"/>
          <p:cNvSpPr txBox="1"/>
          <p:nvPr/>
        </p:nvSpPr>
        <p:spPr>
          <a:xfrm>
            <a:off x="4395788" y="4767263"/>
            <a:ext cx="954087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>
                <a:solidFill>
                  <a:srgbClr val="003366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3</a:t>
            </a:r>
            <a:endParaRPr lang="en-US" altLang="zh-CN" sz="2400" b="1">
              <a:solidFill>
                <a:srgbClr val="00336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pSp>
        <p:nvGrpSpPr>
          <p:cNvPr id="19523" name="组合 19522"/>
          <p:cNvGrpSpPr/>
          <p:nvPr/>
        </p:nvGrpSpPr>
        <p:grpSpPr>
          <a:xfrm>
            <a:off x="2400300" y="5103813"/>
            <a:ext cx="892175" cy="936625"/>
            <a:chOff x="0" y="0"/>
            <a:chExt cx="606" cy="636"/>
          </a:xfrm>
        </p:grpSpPr>
        <p:pic>
          <p:nvPicPr>
            <p:cNvPr id="19524" name="图片 19523" descr="light_shadow"/>
            <p:cNvPicPr>
              <a:picLocks noChangeAspect="1"/>
            </p:cNvPicPr>
            <p:nvPr/>
          </p:nvPicPr>
          <p:blipFill>
            <a:blip r:embed="rId9" cstate="print">
              <a:lum bright="-83997" contrast="-48000"/>
            </a:blip>
            <a:stretch>
              <a:fillRect/>
            </a:stretch>
          </p:blipFill>
          <p:spPr>
            <a:xfrm>
              <a:off x="58" y="498"/>
              <a:ext cx="498" cy="13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525" name="图片 19524" descr="circuler_1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0"/>
              <a:ext cx="606" cy="58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526" name="椭圆 19525"/>
            <p:cNvSpPr/>
            <p:nvPr/>
          </p:nvSpPr>
          <p:spPr>
            <a:xfrm>
              <a:off x="0" y="0"/>
              <a:ext cx="602" cy="587"/>
            </a:xfrm>
            <a:prstGeom prst="ellipse">
              <a:avLst/>
            </a:prstGeom>
            <a:gradFill rotWithShape="1">
              <a:gsLst>
                <a:gs pos="0">
                  <a:srgbClr val="CCCC00">
                    <a:alpha val="89999"/>
                  </a:srgbClr>
                </a:gs>
                <a:gs pos="50000">
                  <a:srgbClr val="CCFF99">
                    <a:alpha val="54999"/>
                  </a:srgbClr>
                </a:gs>
                <a:gs pos="100000">
                  <a:srgbClr val="CCCC00">
                    <a:alpha val="89999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9527" name="组合 19526"/>
            <p:cNvGrpSpPr/>
            <p:nvPr/>
          </p:nvGrpSpPr>
          <p:grpSpPr>
            <a:xfrm rot="-1045052" flipH="1" flipV="1">
              <a:off x="48" y="486"/>
              <a:ext cx="470" cy="111"/>
              <a:chOff x="0" y="0"/>
              <a:chExt cx="893" cy="246"/>
            </a:xfrm>
          </p:grpSpPr>
          <p:grpSp>
            <p:nvGrpSpPr>
              <p:cNvPr id="19528" name="组合 19527"/>
              <p:cNvGrpSpPr/>
              <p:nvPr/>
            </p:nvGrpSpPr>
            <p:grpSpPr>
              <a:xfrm>
                <a:off x="0" y="0"/>
                <a:ext cx="743" cy="185"/>
                <a:chOff x="0" y="0"/>
                <a:chExt cx="1118" cy="279"/>
              </a:xfrm>
            </p:grpSpPr>
            <p:sp>
              <p:nvSpPr>
                <p:cNvPr id="19529" name="新月形 19528"/>
                <p:cNvSpPr/>
                <p:nvPr/>
              </p:nvSpPr>
              <p:spPr>
                <a:xfrm rot="5263130">
                  <a:off x="286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5F5F5F">
                    <a:alpha val="3999"/>
                  </a:srgb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9530" name="新月形 19529"/>
                <p:cNvSpPr/>
                <p:nvPr/>
              </p:nvSpPr>
              <p:spPr>
                <a:xfrm rot="6078281">
                  <a:off x="422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5F5F5F">
                    <a:alpha val="3999"/>
                  </a:srgb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9531" name="新月形 19530"/>
                <p:cNvSpPr/>
                <p:nvPr/>
              </p:nvSpPr>
              <p:spPr>
                <a:xfrm rot="6373927">
                  <a:off x="498" y="-27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5F5F5F">
                    <a:alpha val="3999"/>
                  </a:srgb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9532" name="新月形 19531"/>
                <p:cNvSpPr/>
                <p:nvPr/>
              </p:nvSpPr>
              <p:spPr>
                <a:xfrm rot="6906312">
                  <a:off x="588" y="-24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5F5F5F">
                    <a:alpha val="3999"/>
                  </a:srgb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9533" name="组合 19532"/>
              <p:cNvGrpSpPr/>
              <p:nvPr/>
            </p:nvGrpSpPr>
            <p:grpSpPr>
              <a:xfrm rot="1353540">
                <a:off x="150" y="60"/>
                <a:ext cx="743" cy="186"/>
                <a:chOff x="0" y="0"/>
                <a:chExt cx="1118" cy="279"/>
              </a:xfrm>
            </p:grpSpPr>
            <p:sp>
              <p:nvSpPr>
                <p:cNvPr id="19534" name="新月形 19533"/>
                <p:cNvSpPr/>
                <p:nvPr/>
              </p:nvSpPr>
              <p:spPr>
                <a:xfrm rot="5263130">
                  <a:off x="286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9000"/>
                  </a:srgb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9535" name="新月形 19534"/>
                <p:cNvSpPr/>
                <p:nvPr/>
              </p:nvSpPr>
              <p:spPr>
                <a:xfrm rot="6078281">
                  <a:off x="422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5F5F5F">
                    <a:alpha val="3999"/>
                  </a:srgb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9536" name="新月形 19535"/>
                <p:cNvSpPr/>
                <p:nvPr/>
              </p:nvSpPr>
              <p:spPr>
                <a:xfrm rot="6373927">
                  <a:off x="498" y="-27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5F5F5F">
                    <a:alpha val="3999"/>
                  </a:srgb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9537" name="新月形 19536"/>
                <p:cNvSpPr/>
                <p:nvPr/>
              </p:nvSpPr>
              <p:spPr>
                <a:xfrm rot="6906312">
                  <a:off x="588" y="-24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5F5F5F">
                    <a:alpha val="3999"/>
                  </a:srgb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9538" name="未知"/>
            <p:cNvSpPr/>
            <p:nvPr/>
          </p:nvSpPr>
          <p:spPr>
            <a:xfrm>
              <a:off x="62" y="12"/>
              <a:ext cx="473" cy="204"/>
            </a:xfrm>
            <a:custGeom>
              <a:avLst/>
              <a:gdLst/>
              <a:ahLst/>
              <a:cxnLst/>
              <a:rect l="0" t="0" r="0" b="0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AF6A2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9539" name="文本框 19538"/>
          <p:cNvSpPr txBox="1"/>
          <p:nvPr/>
        </p:nvSpPr>
        <p:spPr>
          <a:xfrm>
            <a:off x="2427288" y="5373688"/>
            <a:ext cx="81915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1">
                <a:solidFill>
                  <a:srgbClr val="003366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4</a:t>
            </a:r>
            <a:endParaRPr lang="en-US" altLang="zh-CN" sz="2000" b="1">
              <a:solidFill>
                <a:srgbClr val="00336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85" grpId="0"/>
      <p:bldP spid="19486" grpId="0"/>
      <p:bldP spid="19487" grpId="0"/>
      <p:bldP spid="1948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矩形 20481"/>
          <p:cNvSpPr/>
          <p:nvPr/>
        </p:nvSpPr>
        <p:spPr>
          <a:xfrm>
            <a:off x="152400" y="0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/>
            <a:r>
              <a:rPr lang="zh-CN" altLang="en-US" sz="4000" b="1">
                <a:solidFill>
                  <a:schemeClr val="tx1"/>
                </a:solidFill>
                <a:ea typeface="黑体" panose="02010609060101010101" pitchFamily="49" charset="-122"/>
              </a:rPr>
              <a:t>步骤二：救火</a:t>
            </a:r>
            <a:endParaRPr lang="zh-CN" altLang="en-US" sz="4000" b="1">
              <a:solidFill>
                <a:schemeClr val="tx1"/>
              </a:solidFill>
              <a:ea typeface="黑体" panose="02010609060101010101" pitchFamily="49" charset="-122"/>
            </a:endParaRPr>
          </a:p>
        </p:txBody>
      </p:sp>
      <p:grpSp>
        <p:nvGrpSpPr>
          <p:cNvPr id="20483" name="组合 20482"/>
          <p:cNvGrpSpPr/>
          <p:nvPr/>
        </p:nvGrpSpPr>
        <p:grpSpPr>
          <a:xfrm>
            <a:off x="3176270" y="3725545"/>
            <a:ext cx="4002405" cy="2223135"/>
            <a:chOff x="0" y="0"/>
            <a:chExt cx="2291" cy="1282"/>
          </a:xfrm>
        </p:grpSpPr>
        <p:grpSp>
          <p:nvGrpSpPr>
            <p:cNvPr id="20484" name="组合 20483"/>
            <p:cNvGrpSpPr/>
            <p:nvPr/>
          </p:nvGrpSpPr>
          <p:grpSpPr>
            <a:xfrm>
              <a:off x="816" y="0"/>
              <a:ext cx="1475" cy="1282"/>
              <a:chOff x="0" y="0"/>
              <a:chExt cx="1475" cy="1282"/>
            </a:xfrm>
          </p:grpSpPr>
          <p:sp>
            <p:nvSpPr>
              <p:cNvPr id="20485" name="未知"/>
              <p:cNvSpPr/>
              <p:nvPr/>
            </p:nvSpPr>
            <p:spPr>
              <a:xfrm flipH="1">
                <a:off x="0" y="0"/>
                <a:ext cx="1475" cy="1236"/>
              </a:xfrm>
              <a:custGeom>
                <a:avLst/>
                <a:gdLst/>
                <a:ahLst/>
                <a:cxnLst/>
                <a:rect l="0" t="0" r="0" b="0"/>
                <a:pathLst>
                  <a:path w="1299" h="1008">
                    <a:moveTo>
                      <a:pt x="303" y="1008"/>
                    </a:moveTo>
                    <a:cubicBezTo>
                      <a:pt x="801" y="1008"/>
                      <a:pt x="1299" y="1008"/>
                      <a:pt x="1299" y="1008"/>
                    </a:cubicBezTo>
                    <a:cubicBezTo>
                      <a:pt x="1299" y="1008"/>
                      <a:pt x="1297" y="661"/>
                      <a:pt x="1296" y="315"/>
                    </a:cubicBezTo>
                    <a:cubicBezTo>
                      <a:pt x="1290" y="150"/>
                      <a:pt x="1161" y="0"/>
                      <a:pt x="942" y="0"/>
                    </a:cubicBezTo>
                    <a:cubicBezTo>
                      <a:pt x="472" y="0"/>
                      <a:pt x="3" y="0"/>
                      <a:pt x="3" y="0"/>
                    </a:cubicBezTo>
                    <a:cubicBezTo>
                      <a:pt x="3" y="0"/>
                      <a:pt x="1" y="361"/>
                      <a:pt x="0" y="723"/>
                    </a:cubicBezTo>
                    <a:cubicBezTo>
                      <a:pt x="0" y="915"/>
                      <a:pt x="144" y="1002"/>
                      <a:pt x="303" y="10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pic>
            <p:nvPicPr>
              <p:cNvPr id="20486" name="图片 20485" descr="$0)OJT`]XQGEYWYND$H1OCY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192" y="384"/>
                <a:ext cx="1152" cy="898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20487" name="Text Box 9"/>
            <p:cNvSpPr txBox="1"/>
            <p:nvPr/>
          </p:nvSpPr>
          <p:spPr>
            <a:xfrm>
              <a:off x="0" y="0"/>
              <a:ext cx="2064" cy="53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r" eaLnBrk="0" hangingPunct="0"/>
              <a:r>
                <a:rPr lang="zh-CN" altLang="en-US" b="1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四、抑制法</a:t>
              </a:r>
              <a:endParaRPr lang="zh-CN" altLang="en-US" b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  <a:p>
              <a:pPr algn="r" eaLnBrk="0" hangingPunct="0"/>
              <a:r>
                <a:rPr lang="zh-CN" altLang="en-US" b="1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             （控制化学反应）</a:t>
              </a:r>
              <a:endParaRPr lang="zh-CN" altLang="en-US" b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  <a:p>
              <a:pPr algn="r" eaLnBrk="0" hangingPunct="0"/>
              <a:endParaRPr lang="zh-CN" altLang="en-US" b="1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20488" name="组合 20487"/>
          <p:cNvGrpSpPr/>
          <p:nvPr/>
        </p:nvGrpSpPr>
        <p:grpSpPr>
          <a:xfrm>
            <a:off x="1769745" y="1005205"/>
            <a:ext cx="2629535" cy="2347595"/>
            <a:chOff x="0" y="0"/>
            <a:chExt cx="1475" cy="1296"/>
          </a:xfrm>
        </p:grpSpPr>
        <p:sp>
          <p:nvSpPr>
            <p:cNvPr id="20489" name="未知"/>
            <p:cNvSpPr/>
            <p:nvPr/>
          </p:nvSpPr>
          <p:spPr>
            <a:xfrm flipH="1">
              <a:off x="0" y="48"/>
              <a:ext cx="1475" cy="1236"/>
            </a:xfrm>
            <a:custGeom>
              <a:avLst/>
              <a:gdLst/>
              <a:ahLst/>
              <a:cxnLst/>
              <a:rect l="0" t="0" r="0" b="0"/>
              <a:pathLst>
                <a:path w="1299" h="1008">
                  <a:moveTo>
                    <a:pt x="303" y="1008"/>
                  </a:moveTo>
                  <a:cubicBezTo>
                    <a:pt x="801" y="1008"/>
                    <a:pt x="1299" y="1008"/>
                    <a:pt x="1299" y="1008"/>
                  </a:cubicBezTo>
                  <a:cubicBezTo>
                    <a:pt x="1299" y="1008"/>
                    <a:pt x="1297" y="661"/>
                    <a:pt x="1296" y="315"/>
                  </a:cubicBezTo>
                  <a:cubicBezTo>
                    <a:pt x="1290" y="150"/>
                    <a:pt x="1161" y="0"/>
                    <a:pt x="942" y="0"/>
                  </a:cubicBezTo>
                  <a:cubicBezTo>
                    <a:pt x="472" y="0"/>
                    <a:pt x="3" y="0"/>
                    <a:pt x="3" y="0"/>
                  </a:cubicBezTo>
                  <a:cubicBezTo>
                    <a:pt x="3" y="0"/>
                    <a:pt x="1" y="361"/>
                    <a:pt x="0" y="723"/>
                  </a:cubicBezTo>
                  <a:cubicBezTo>
                    <a:pt x="0" y="915"/>
                    <a:pt x="144" y="1002"/>
                    <a:pt x="303" y="1008"/>
                  </a:cubicBezTo>
                  <a:close/>
                </a:path>
              </a:pathLst>
            </a:custGeom>
            <a:solidFill>
              <a:srgbClr val="CC99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0" name="矩形 20489"/>
            <p:cNvSpPr/>
            <p:nvPr/>
          </p:nvSpPr>
          <p:spPr>
            <a:xfrm>
              <a:off x="1083" y="1008"/>
              <a:ext cx="195" cy="2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b="1">
                  <a:effectLst>
                    <a:outerShdw blurRad="38100" dist="38100" dir="2700000">
                      <a:srgbClr val="FFFFFF"/>
                    </a:outerShdw>
                  </a:effectLst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1</a:t>
              </a:r>
              <a:endParaRPr lang="en-US" altLang="zh-CN" b="1">
                <a:effectLst>
                  <a:outerShdw blurRad="38100" dist="38100" dir="2700000">
                    <a:srgbClr val="FFFFFF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20491" name="文本框 20490"/>
            <p:cNvSpPr txBox="1"/>
            <p:nvPr/>
          </p:nvSpPr>
          <p:spPr>
            <a:xfrm>
              <a:off x="192" y="0"/>
              <a:ext cx="1129" cy="35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b="1">
                  <a:latin typeface="Arial" panose="020B0604020202020204" pitchFamily="34" charset="0"/>
                  <a:ea typeface="宋体" panose="02010600030101010101" pitchFamily="2" charset="-122"/>
                </a:rPr>
                <a:t>一、冷却法</a:t>
              </a:r>
              <a:endParaRPr lang="zh-CN" altLang="en-US" b="1">
                <a:latin typeface="Arial" panose="020B0604020202020204" pitchFamily="34" charset="0"/>
                <a:ea typeface="宋体" panose="02010600030101010101" pitchFamily="2" charset="-122"/>
              </a:endParaRPr>
            </a:p>
            <a:p>
              <a:r>
                <a:rPr lang="zh-CN" altLang="en-US" b="1">
                  <a:latin typeface="Arial" panose="020B0604020202020204" pitchFamily="34" charset="0"/>
                  <a:ea typeface="宋体" panose="02010600030101010101" pitchFamily="2" charset="-122"/>
                </a:rPr>
                <a:t>（降低温度）</a:t>
              </a:r>
              <a:endParaRPr lang="zh-CN" altLang="en-US" b="1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20492" name="图片 20491" descr="NE@MRYB)AGFDTU37J[1YF8H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" y="402"/>
              <a:ext cx="1152" cy="894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0493" name="组合 20492"/>
          <p:cNvGrpSpPr/>
          <p:nvPr/>
        </p:nvGrpSpPr>
        <p:grpSpPr>
          <a:xfrm>
            <a:off x="4724400" y="1005205"/>
            <a:ext cx="2590800" cy="2347595"/>
            <a:chOff x="0" y="0"/>
            <a:chExt cx="1632" cy="1296"/>
          </a:xfrm>
        </p:grpSpPr>
        <p:sp>
          <p:nvSpPr>
            <p:cNvPr id="20494" name="未知"/>
            <p:cNvSpPr/>
            <p:nvPr/>
          </p:nvSpPr>
          <p:spPr>
            <a:xfrm>
              <a:off x="0" y="48"/>
              <a:ext cx="1475" cy="1236"/>
            </a:xfrm>
            <a:custGeom>
              <a:avLst/>
              <a:gdLst/>
              <a:ahLst/>
              <a:cxnLst/>
              <a:rect l="0" t="0" r="0" b="0"/>
              <a:pathLst>
                <a:path w="1299" h="1008">
                  <a:moveTo>
                    <a:pt x="303" y="1008"/>
                  </a:moveTo>
                  <a:cubicBezTo>
                    <a:pt x="801" y="1008"/>
                    <a:pt x="1299" y="1008"/>
                    <a:pt x="1299" y="1008"/>
                  </a:cubicBezTo>
                  <a:cubicBezTo>
                    <a:pt x="1299" y="1008"/>
                    <a:pt x="1297" y="661"/>
                    <a:pt x="1296" y="315"/>
                  </a:cubicBezTo>
                  <a:cubicBezTo>
                    <a:pt x="1290" y="150"/>
                    <a:pt x="1161" y="0"/>
                    <a:pt x="942" y="0"/>
                  </a:cubicBezTo>
                  <a:cubicBezTo>
                    <a:pt x="472" y="0"/>
                    <a:pt x="3" y="0"/>
                    <a:pt x="3" y="0"/>
                  </a:cubicBezTo>
                  <a:cubicBezTo>
                    <a:pt x="3" y="0"/>
                    <a:pt x="1" y="361"/>
                    <a:pt x="0" y="723"/>
                  </a:cubicBezTo>
                  <a:cubicBezTo>
                    <a:pt x="0" y="915"/>
                    <a:pt x="144" y="1002"/>
                    <a:pt x="303" y="1008"/>
                  </a:cubicBezTo>
                  <a:close/>
                </a:path>
              </a:pathLst>
            </a:custGeom>
            <a:solidFill>
              <a:srgbClr val="C0C0C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5" name="矩形 20494"/>
            <p:cNvSpPr/>
            <p:nvPr/>
          </p:nvSpPr>
          <p:spPr>
            <a:xfrm>
              <a:off x="116" y="1008"/>
              <a:ext cx="195" cy="2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b="1">
                  <a:effectLst>
                    <a:outerShdw blurRad="38100" dist="38100" dir="2700000">
                      <a:srgbClr val="FFFFFF"/>
                    </a:outerShdw>
                  </a:effectLst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2</a:t>
              </a:r>
              <a:endParaRPr lang="en-US" altLang="zh-CN" b="1">
                <a:effectLst>
                  <a:outerShdw blurRad="38100" dist="38100" dir="2700000">
                    <a:srgbClr val="FFFFFF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20496" name="文本框 20495"/>
            <p:cNvSpPr txBox="1"/>
            <p:nvPr/>
          </p:nvSpPr>
          <p:spPr>
            <a:xfrm>
              <a:off x="96" y="0"/>
              <a:ext cx="1536" cy="35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b="1">
                  <a:latin typeface="Arial" panose="020B0604020202020204" pitchFamily="34" charset="0"/>
                  <a:ea typeface="宋体" panose="02010600030101010101" pitchFamily="2" charset="-122"/>
                </a:rPr>
                <a:t>二、隔离法</a:t>
              </a:r>
              <a:endParaRPr lang="zh-CN" altLang="en-US" b="1">
                <a:latin typeface="Arial" panose="020B0604020202020204" pitchFamily="34" charset="0"/>
                <a:ea typeface="宋体" panose="02010600030101010101" pitchFamily="2" charset="-122"/>
              </a:endParaRPr>
            </a:p>
            <a:p>
              <a:r>
                <a:rPr lang="zh-CN" altLang="en-US" b="1">
                  <a:latin typeface="Arial" panose="020B0604020202020204" pitchFamily="34" charset="0"/>
                  <a:ea typeface="宋体" panose="02010600030101010101" pitchFamily="2" charset="-122"/>
                </a:rPr>
                <a:t>（移走可燃物）</a:t>
              </a:r>
              <a:endParaRPr lang="zh-CN" altLang="en-US" b="1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20497" name="图片 20496" descr="(ZS]R[`ETNRP]Z2}7FDUYR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2" y="432"/>
              <a:ext cx="1104" cy="864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0498" name="组合 20497"/>
          <p:cNvGrpSpPr/>
          <p:nvPr/>
        </p:nvGrpSpPr>
        <p:grpSpPr>
          <a:xfrm>
            <a:off x="1769745" y="3787775"/>
            <a:ext cx="2660015" cy="2190750"/>
            <a:chOff x="0" y="0"/>
            <a:chExt cx="1475" cy="1248"/>
          </a:xfrm>
        </p:grpSpPr>
        <p:sp>
          <p:nvSpPr>
            <p:cNvPr id="20499" name="未知"/>
            <p:cNvSpPr/>
            <p:nvPr/>
          </p:nvSpPr>
          <p:spPr>
            <a:xfrm>
              <a:off x="0" y="0"/>
              <a:ext cx="1475" cy="1236"/>
            </a:xfrm>
            <a:custGeom>
              <a:avLst/>
              <a:gdLst/>
              <a:ahLst/>
              <a:cxnLst/>
              <a:rect l="0" t="0" r="0" b="0"/>
              <a:pathLst>
                <a:path w="1299" h="1008">
                  <a:moveTo>
                    <a:pt x="303" y="1008"/>
                  </a:moveTo>
                  <a:cubicBezTo>
                    <a:pt x="801" y="1008"/>
                    <a:pt x="1299" y="1008"/>
                    <a:pt x="1299" y="1008"/>
                  </a:cubicBezTo>
                  <a:cubicBezTo>
                    <a:pt x="1299" y="1008"/>
                    <a:pt x="1297" y="661"/>
                    <a:pt x="1296" y="315"/>
                  </a:cubicBezTo>
                  <a:cubicBezTo>
                    <a:pt x="1290" y="150"/>
                    <a:pt x="1161" y="0"/>
                    <a:pt x="942" y="0"/>
                  </a:cubicBezTo>
                  <a:cubicBezTo>
                    <a:pt x="472" y="0"/>
                    <a:pt x="3" y="0"/>
                    <a:pt x="3" y="0"/>
                  </a:cubicBezTo>
                  <a:cubicBezTo>
                    <a:pt x="3" y="0"/>
                    <a:pt x="1" y="361"/>
                    <a:pt x="0" y="723"/>
                  </a:cubicBezTo>
                  <a:cubicBezTo>
                    <a:pt x="0" y="915"/>
                    <a:pt x="144" y="1002"/>
                    <a:pt x="303" y="1008"/>
                  </a:cubicBezTo>
                  <a:close/>
                </a:path>
              </a:pathLst>
            </a:custGeom>
            <a:solidFill>
              <a:srgbClr val="FFFF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0" name="文本框 20499"/>
            <p:cNvSpPr txBox="1"/>
            <p:nvPr/>
          </p:nvSpPr>
          <p:spPr>
            <a:xfrm>
              <a:off x="48" y="0"/>
              <a:ext cx="1129" cy="54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b="1">
                  <a:latin typeface="Arial" panose="020B0604020202020204" pitchFamily="34" charset="0"/>
                  <a:ea typeface="宋体" panose="02010600030101010101" pitchFamily="2" charset="-122"/>
                </a:rPr>
                <a:t>三、窒息法</a:t>
              </a:r>
              <a:endParaRPr lang="zh-CN" altLang="en-US" b="1">
                <a:latin typeface="Arial" panose="020B0604020202020204" pitchFamily="34" charset="0"/>
                <a:ea typeface="宋体" panose="02010600030101010101" pitchFamily="2" charset="-122"/>
              </a:endParaRPr>
            </a:p>
            <a:p>
              <a:r>
                <a:rPr lang="zh-CN" altLang="en-US" b="1">
                  <a:latin typeface="Arial" panose="020B0604020202020204" pitchFamily="34" charset="0"/>
                  <a:ea typeface="宋体" panose="02010600030101010101" pitchFamily="2" charset="-122"/>
                </a:rPr>
                <a:t>（隔绝空气）</a:t>
              </a:r>
              <a:endParaRPr lang="zh-CN" altLang="en-US" b="1">
                <a:latin typeface="Arial" panose="020B0604020202020204" pitchFamily="34" charset="0"/>
                <a:ea typeface="宋体" panose="02010600030101010101" pitchFamily="2" charset="-122"/>
              </a:endParaRPr>
            </a:p>
            <a:p>
              <a:pPr eaLnBrk="0" hangingPunct="0"/>
              <a:endParaRPr lang="zh-CN" altLang="en-US" sz="2000" b="1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pic>
          <p:nvPicPr>
            <p:cNvPr id="20501" name="图片 20500" descr="CL%ZQ7O4I4_62$VNZ%U}5GW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" y="384"/>
              <a:ext cx="1152" cy="864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0502" name="椭圆 20501"/>
          <p:cNvSpPr/>
          <p:nvPr/>
        </p:nvSpPr>
        <p:spPr>
          <a:xfrm>
            <a:off x="3352800" y="2286000"/>
            <a:ext cx="2362200" cy="2362200"/>
          </a:xfrm>
          <a:prstGeom prst="ellipse">
            <a:avLst/>
          </a:prstGeom>
          <a:solidFill>
            <a:srgbClr val="FFFFFF">
              <a:alpha val="5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文本占位符 176129"/>
          <p:cNvSpPr>
            <a:spLocks noGrp="1"/>
          </p:cNvSpPr>
          <p:nvPr>
            <p:ph type="body" idx="1"/>
          </p:nvPr>
        </p:nvSpPr>
        <p:spPr>
          <a:xfrm>
            <a:off x="119063" y="909638"/>
            <a:ext cx="8574087" cy="576262"/>
          </a:xfrm>
        </p:spPr>
        <p:txBody>
          <a:bodyPr lIns="92075" tIns="46038" rIns="92075" bIns="46038"/>
          <a:lstStyle/>
          <a:p>
            <a:pPr>
              <a:lnSpc>
                <a:spcPct val="90000"/>
              </a:lnSpc>
              <a:buNone/>
            </a:pPr>
            <a:r>
              <a:rPr lang="zh-CN" altLang="en-US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熟悉环境，记住通路</a:t>
            </a:r>
            <a:r>
              <a:rPr lang="en-US" altLang="zh-CN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;</a:t>
            </a:r>
            <a:r>
              <a:rPr lang="zh-CN" altLang="en-US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通路畅通，保障安全。</a:t>
            </a:r>
            <a:endParaRPr lang="zh-CN" altLang="en-US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176131" name="图片 1761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37163" y="2420938"/>
            <a:ext cx="2897187" cy="1728787"/>
          </a:xfrm>
          <a:prstGeom prst="rect">
            <a:avLst/>
          </a:prstGeom>
          <a:noFill/>
          <a:ln w="508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76132" name="矩形 176131"/>
          <p:cNvSpPr/>
          <p:nvPr/>
        </p:nvSpPr>
        <p:spPr>
          <a:xfrm>
            <a:off x="297815" y="1901825"/>
            <a:ext cx="3922713" cy="131127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en-US" altLang="zh-CN" sz="2000" dirty="0"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sz="2000" dirty="0">
                <a:solidFill>
                  <a:schemeClr val="accent2"/>
                </a:solidFill>
                <a:latin typeface="楷体_GB2312" pitchFamily="49" charset="-122"/>
                <a:ea typeface="楷体_GB2312" pitchFamily="49" charset="-122"/>
              </a:rPr>
              <a:t>   </a:t>
            </a:r>
            <a:r>
              <a:rPr lang="zh-CN" altLang="en-US" sz="2000" dirty="0">
                <a:solidFill>
                  <a:schemeClr val="accent2"/>
                </a:solidFill>
                <a:latin typeface="楷体_GB2312" pitchFamily="49" charset="-122"/>
                <a:ea typeface="楷体_GB2312" pitchFamily="49" charset="-122"/>
              </a:rPr>
              <a:t>为了自身安全，务必记住疏散通路、安全出口及楼梯等方位，以便危急时刻能尽快逃离现场。</a:t>
            </a:r>
            <a:r>
              <a:rPr lang="zh-CN" altLang="en-US" sz="2000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endParaRPr lang="zh-CN" altLang="en-US" sz="2000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176133" name="图片 1761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25" y="3716338"/>
            <a:ext cx="917575" cy="987425"/>
          </a:xfrm>
          <a:prstGeom prst="rect">
            <a:avLst/>
          </a:prstGeom>
          <a:noFill/>
          <a:ln w="254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76134" name="图片 176133" descr="安全出口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25" y="5661025"/>
            <a:ext cx="2193925" cy="676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6135" name="图片 1761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6263" y="3573463"/>
            <a:ext cx="825500" cy="1728787"/>
          </a:xfrm>
          <a:prstGeom prst="rect">
            <a:avLst/>
          </a:prstGeom>
          <a:noFill/>
          <a:ln w="254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76136" name="图片 176135" descr="安全出口-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3238" y="3213100"/>
            <a:ext cx="1528762" cy="3024188"/>
          </a:xfrm>
          <a:prstGeom prst="rect">
            <a:avLst/>
          </a:prstGeom>
          <a:noFill/>
          <a:ln w="508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76137" name="矩形 176136"/>
          <p:cNvSpPr/>
          <p:nvPr/>
        </p:nvSpPr>
        <p:spPr>
          <a:xfrm>
            <a:off x="5940425" y="5013325"/>
            <a:ext cx="665163" cy="366713"/>
          </a:xfrm>
          <a:prstGeom prst="rect">
            <a:avLst/>
          </a:prstGeom>
          <a:solidFill>
            <a:srgbClr val="0000FF"/>
          </a:solidFill>
          <a:ln w="9525">
            <a:noFill/>
          </a:ln>
        </p:spPr>
        <p:txBody>
          <a:bodyPr anchor="ctr">
            <a:spAutoFit/>
          </a:bodyPr>
          <a:lstStyle/>
          <a:p>
            <a:pPr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rgbClr val="FFFFFF"/>
                </a:solidFill>
                <a:latin typeface="Arial" panose="020B0604020202020204" pitchFamily="34" charset="0"/>
                <a:ea typeface="楷体_GB2312" pitchFamily="49" charset="-122"/>
              </a:rPr>
              <a:t>楼上</a:t>
            </a:r>
            <a:endParaRPr lang="zh-CN" altLang="en-US" sz="1800" dirty="0">
              <a:solidFill>
                <a:srgbClr val="FFFFFF"/>
              </a:solidFill>
              <a:latin typeface="Arial" panose="020B0604020202020204" pitchFamily="34" charset="0"/>
              <a:ea typeface="楷体_GB2312" pitchFamily="49" charset="-122"/>
            </a:endParaRPr>
          </a:p>
        </p:txBody>
      </p:sp>
      <p:sp>
        <p:nvSpPr>
          <p:cNvPr id="176138" name="矩形 176137"/>
          <p:cNvSpPr/>
          <p:nvPr/>
        </p:nvSpPr>
        <p:spPr>
          <a:xfrm>
            <a:off x="7019925" y="5589588"/>
            <a:ext cx="1223963" cy="3968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anchor="ctr">
            <a:spAutoFit/>
          </a:bodyPr>
          <a:lstStyle/>
          <a:p>
            <a:pPr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办公台下</a:t>
            </a:r>
            <a:endParaRPr lang="zh-CN" altLang="en-US" sz="2000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76139" name="矩形 176138"/>
          <p:cNvSpPr/>
          <p:nvPr/>
        </p:nvSpPr>
        <p:spPr>
          <a:xfrm>
            <a:off x="6823075" y="5013325"/>
            <a:ext cx="2320925" cy="395288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 anchor="ctr">
            <a:spAutoFit/>
          </a:bodyPr>
          <a:lstStyle/>
          <a:p>
            <a:pPr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rgbClr val="FFFFFF"/>
                </a:solidFill>
                <a:latin typeface="楷体_GB2312" pitchFamily="49" charset="-122"/>
                <a:ea typeface="楷体_GB2312" pitchFamily="49" charset="-122"/>
              </a:rPr>
              <a:t>易燃物贮存地</a:t>
            </a:r>
            <a:endParaRPr lang="zh-CN" altLang="en-US" sz="2000" dirty="0">
              <a:solidFill>
                <a:srgbClr val="FFFFFF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76140" name="矩形 176139"/>
          <p:cNvSpPr/>
          <p:nvPr/>
        </p:nvSpPr>
        <p:spPr>
          <a:xfrm>
            <a:off x="5651500" y="4365625"/>
            <a:ext cx="3311525" cy="396875"/>
          </a:xfrm>
          <a:prstGeom prst="rect">
            <a:avLst/>
          </a:prstGeom>
          <a:solidFill>
            <a:srgbClr val="000000"/>
          </a:solidFill>
          <a:ln w="9525">
            <a:noFill/>
          </a:ln>
        </p:spPr>
        <p:txBody>
          <a:bodyPr anchor="ctr">
            <a:spAutoFit/>
          </a:bodyPr>
          <a:lstStyle/>
          <a:p>
            <a:pPr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rgbClr val="FFFFFF"/>
                </a:solidFill>
                <a:latin typeface="楷体_GB2312" pitchFamily="49" charset="-122"/>
                <a:ea typeface="楷体_GB2312" pitchFamily="49" charset="-122"/>
              </a:rPr>
              <a:t>不可以往这些地方跑</a:t>
            </a:r>
            <a:endParaRPr lang="zh-CN" altLang="en-US" sz="2000" dirty="0">
              <a:solidFill>
                <a:srgbClr val="FFFFFF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76141" name="右箭头 176140"/>
          <p:cNvSpPr/>
          <p:nvPr/>
        </p:nvSpPr>
        <p:spPr>
          <a:xfrm>
            <a:off x="4970463" y="5878513"/>
            <a:ext cx="1928812" cy="647700"/>
          </a:xfrm>
          <a:prstGeom prst="rightArrow">
            <a:avLst>
              <a:gd name="adj1" fmla="val 50000"/>
              <a:gd name="adj2" fmla="val 74448"/>
            </a:avLst>
          </a:prstGeom>
          <a:solidFill>
            <a:srgbClr val="00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zh-CN" altLang="en-US" sz="1800" b="1" dirty="0">
                <a:latin typeface="Arial" panose="020B0604020202020204" pitchFamily="34" charset="0"/>
                <a:ea typeface="楷体_GB2312" pitchFamily="49" charset="-122"/>
              </a:rPr>
              <a:t>有序 疏散</a:t>
            </a:r>
            <a:endParaRPr lang="zh-CN" altLang="en-US" sz="1800" b="1" dirty="0">
              <a:latin typeface="Arial" panose="020B0604020202020204" pitchFamily="34" charset="0"/>
              <a:ea typeface="楷体_GB2312" pitchFamily="49" charset="-122"/>
            </a:endParaRPr>
          </a:p>
        </p:txBody>
      </p:sp>
      <p:sp>
        <p:nvSpPr>
          <p:cNvPr id="176142" name="任意多边形 176141"/>
          <p:cNvSpPr/>
          <p:nvPr/>
        </p:nvSpPr>
        <p:spPr>
          <a:xfrm>
            <a:off x="3840163" y="1412875"/>
            <a:ext cx="1698625" cy="1296988"/>
          </a:xfrm>
          <a:custGeom>
            <a:avLst/>
            <a:gdLst>
              <a:gd name="txL" fmla="*/ 5037 w 21600"/>
              <a:gd name="txT" fmla="*/ 2277 h 21600"/>
              <a:gd name="txR" fmla="*/ 16557 w 21600"/>
              <a:gd name="txB" fmla="*/ 13677 h 21600"/>
            </a:gdLst>
            <a:ahLst/>
            <a:cxnLst>
              <a:cxn ang="270">
                <a:pos x="10860" y="2187"/>
              </a:cxn>
              <a:cxn ang="180">
                <a:pos x="2928" y="10800"/>
              </a:cxn>
              <a:cxn ang="90">
                <a:pos x="10860" y="21600"/>
              </a:cxn>
              <a:cxn ang="0">
                <a:pos x="18672" y="10800"/>
              </a:cxn>
            </a:cxnLst>
            <a:rect l="txL" t="txT" r="txR" b="txB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rgbClr val="FFFFFF"/>
                </a:solidFill>
                <a:latin typeface="Edwardian Script ITC" pitchFamily="66" charset="0"/>
                <a:ea typeface="楷体_GB2312" pitchFamily="49" charset="-122"/>
              </a:rPr>
              <a:t>逃生六诀</a:t>
            </a:r>
            <a:endParaRPr lang="zh-CN" altLang="en-US" sz="2000" b="1" dirty="0">
              <a:solidFill>
                <a:srgbClr val="FFFFFF"/>
              </a:solidFill>
              <a:latin typeface="Edwardian Script ITC" pitchFamily="66" charset="0"/>
              <a:ea typeface="楷体_GB2312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6580" y="179705"/>
            <a:ext cx="37077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ea typeface="黑体" panose="02010609060101010101" pitchFamily="49" charset="-122"/>
                <a:sym typeface="+mn-ea"/>
              </a:rPr>
              <a:t>步骤三：逃生</a:t>
            </a:r>
            <a:endParaRPr lang="zh-CN" altLang="en-US" sz="4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6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61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6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6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6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6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76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1000"/>
                                        <p:tgtEl>
                                          <p:spTgt spid="176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6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6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6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6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6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6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6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6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0"/>
                                        <p:tgtEl>
                                          <p:spTgt spid="176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6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6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76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6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6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6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6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1000"/>
                                        <p:tgtEl>
                                          <p:spTgt spid="176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76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6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176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6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614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614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6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3000"/>
                                        <p:tgtEl>
                                          <p:spTgt spid="176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3000"/>
                                        <p:tgtEl>
                                          <p:spTgt spid="176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994"/>
                                          </p:stCondLst>
                                        </p:cTn>
                                        <p:tgtEl>
                                          <p:spTgt spid="176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000"/>
                            </p:stCondLst>
                            <p:childTnLst>
                              <p:par>
                                <p:cTn id="106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2000"/>
                                        <p:tgtEl>
                                          <p:spTgt spid="176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000"/>
                                        <p:tgtEl>
                                          <p:spTgt spid="176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17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2000"/>
                                        <p:tgtEl>
                                          <p:spTgt spid="176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00"/>
                                        <p:tgtEl>
                                          <p:spTgt spid="176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176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2000"/>
                                        <p:tgtEl>
                                          <p:spTgt spid="176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2000"/>
                                        <p:tgtEl>
                                          <p:spTgt spid="176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176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19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2000"/>
                                        <p:tgtEl>
                                          <p:spTgt spid="176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2000"/>
                                        <p:tgtEl>
                                          <p:spTgt spid="176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176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0" grpId="0" build="p"/>
      <p:bldP spid="176132" grpId="0"/>
      <p:bldP spid="176137" grpId="0" bldLvl="0" animBg="1"/>
      <p:bldP spid="176137" grpId="1" bldLvl="0" animBg="1"/>
      <p:bldP spid="176138" grpId="0" bldLvl="0" animBg="1"/>
      <p:bldP spid="176138" grpId="1" bldLvl="0" animBg="1"/>
      <p:bldP spid="176139" grpId="0" bldLvl="0" animBg="1"/>
      <p:bldP spid="176139" grpId="1" bldLvl="0" animBg="1"/>
      <p:bldP spid="176140" grpId="0" bldLvl="0" animBg="1"/>
      <p:bldP spid="176140" grpId="1" bldLvl="0" animBg="1"/>
      <p:bldP spid="176141" grpId="0" bldLvl="0" animBg="1"/>
      <p:bldP spid="176141" grpId="1" bldLvl="0" animBg="1"/>
      <p:bldP spid="176142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标题 22529"/>
          <p:cNvSpPr>
            <a:spLocks noGrp="1"/>
          </p:cNvSpPr>
          <p:nvPr>
            <p:ph type="title"/>
          </p:nvPr>
        </p:nvSpPr>
        <p:spPr>
          <a:xfrm>
            <a:off x="762000" y="0"/>
            <a:ext cx="7696200" cy="685800"/>
          </a:xfrm>
        </p:spPr>
        <p:txBody>
          <a:bodyPr anchor="ctr"/>
          <a:lstStyle/>
          <a:p>
            <a:endParaRPr sz="3200">
              <a:solidFill>
                <a:schemeClr val="tx1"/>
              </a:solidFill>
              <a:ea typeface="黑体" panose="02010609060101010101" pitchFamily="49" charset="-122"/>
            </a:endParaRPr>
          </a:p>
        </p:txBody>
      </p:sp>
      <p:grpSp>
        <p:nvGrpSpPr>
          <p:cNvPr id="22531" name="组合 22530"/>
          <p:cNvGrpSpPr/>
          <p:nvPr/>
        </p:nvGrpSpPr>
        <p:grpSpPr>
          <a:xfrm>
            <a:off x="2590800" y="1600200"/>
            <a:ext cx="1728788" cy="4548188"/>
            <a:chOff x="0" y="0"/>
            <a:chExt cx="1089" cy="2865"/>
          </a:xfrm>
        </p:grpSpPr>
        <p:sp>
          <p:nvSpPr>
            <p:cNvPr id="22532" name="AutoShape 4"/>
            <p:cNvSpPr/>
            <p:nvPr/>
          </p:nvSpPr>
          <p:spPr>
            <a:xfrm>
              <a:off x="82" y="0"/>
              <a:ext cx="800" cy="7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EAAAC"/>
                </a:gs>
                <a:gs pos="50000">
                  <a:schemeClr val="accent1"/>
                </a:gs>
                <a:gs pos="100000">
                  <a:srgbClr val="8EAAAC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ctr"/>
            <a:lstStyle/>
            <a:p>
              <a:pPr algn="ctr" latinLnBrk="1"/>
              <a:r>
                <a:rPr lang="zh-CN" altLang="en-US">
                  <a:latin typeface="Arial" panose="020B0604020202020204" pitchFamily="34" charset="0"/>
                  <a:ea typeface="黑体" panose="02010609060101010101" pitchFamily="49" charset="-122"/>
                </a:rPr>
                <a:t>保持消防通道畅通</a:t>
              </a:r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cxnSp>
          <p:nvCxnSpPr>
            <p:cNvPr id="22533" name="AutoShape 5"/>
            <p:cNvCxnSpPr>
              <a:stCxn id="22548" idx="1"/>
              <a:endCxn id="22537" idx="3"/>
            </p:cNvCxnSpPr>
            <p:nvPr/>
          </p:nvCxnSpPr>
          <p:spPr>
            <a:xfrm rot="-10800000" flipV="1">
              <a:off x="882" y="1270"/>
              <a:ext cx="207" cy="894"/>
            </a:xfrm>
            <a:prstGeom prst="bentConnector3">
              <a:avLst>
                <a:gd name="adj1" fmla="val 49875"/>
              </a:avLst>
            </a:prstGeom>
            <a:ln w="9525" cap="flat" cmpd="sng">
              <a:solidFill>
                <a:schemeClr val="bg2"/>
              </a:solidFill>
              <a:prstDash val="solid"/>
              <a:miter/>
              <a:headEnd type="none" w="med" len="med"/>
              <a:tailEnd type="triangle" w="med" len="med"/>
            </a:ln>
          </p:spPr>
        </p:cxnSp>
        <p:cxnSp>
          <p:nvCxnSpPr>
            <p:cNvPr id="22534" name="AutoShape 6"/>
            <p:cNvCxnSpPr>
              <a:stCxn id="22548" idx="1"/>
              <a:endCxn id="22532" idx="3"/>
            </p:cNvCxnSpPr>
            <p:nvPr/>
          </p:nvCxnSpPr>
          <p:spPr>
            <a:xfrm rot="10800000">
              <a:off x="882" y="350"/>
              <a:ext cx="207" cy="920"/>
            </a:xfrm>
            <a:prstGeom prst="bentConnector3">
              <a:avLst>
                <a:gd name="adj1" fmla="val 49875"/>
              </a:avLst>
            </a:prstGeom>
            <a:ln w="9525" cap="flat" cmpd="sng">
              <a:solidFill>
                <a:schemeClr val="bg2"/>
              </a:solidFill>
              <a:prstDash val="solid"/>
              <a:miter/>
              <a:headEnd type="none" w="med" len="med"/>
              <a:tailEnd type="triangle" w="med" len="med"/>
            </a:ln>
          </p:spPr>
        </p:cxnSp>
        <p:cxnSp>
          <p:nvCxnSpPr>
            <p:cNvPr id="22535" name="AutoShape 9"/>
            <p:cNvCxnSpPr>
              <a:stCxn id="22548" idx="1"/>
              <a:endCxn id="22536" idx="3"/>
            </p:cNvCxnSpPr>
            <p:nvPr/>
          </p:nvCxnSpPr>
          <p:spPr>
            <a:xfrm flipH="1">
              <a:off x="882" y="1270"/>
              <a:ext cx="207" cy="0"/>
            </a:xfrm>
            <a:prstGeom prst="straightConnector1">
              <a:avLst/>
            </a:prstGeom>
            <a:ln w="9525" cap="flat" cmpd="sng">
              <a:solidFill>
                <a:schemeClr val="bg2"/>
              </a:solidFill>
              <a:prstDash val="solid"/>
              <a:headEnd type="none" w="med" len="med"/>
              <a:tailEnd type="triangle" w="med" len="med"/>
            </a:ln>
          </p:spPr>
        </p:cxnSp>
        <p:sp>
          <p:nvSpPr>
            <p:cNvPr id="22536" name="AutoShape 11"/>
            <p:cNvSpPr/>
            <p:nvPr/>
          </p:nvSpPr>
          <p:spPr>
            <a:xfrm>
              <a:off x="82" y="920"/>
              <a:ext cx="800" cy="7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EAAAC"/>
                </a:gs>
                <a:gs pos="50000">
                  <a:schemeClr val="accent1"/>
                </a:gs>
                <a:gs pos="100000">
                  <a:srgbClr val="8EAAAC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ctr"/>
            <a:lstStyle/>
            <a:p>
              <a:pPr algn="ctr" latinLnBrk="1"/>
              <a:r>
                <a:rPr lang="zh-CN" altLang="en-US">
                  <a:effectLst>
                    <a:outerShdw blurRad="38100" dist="38100" dir="2700000">
                      <a:srgbClr val="C0C0C0"/>
                    </a:outerShdw>
                  </a:effectLst>
                  <a:latin typeface="Verdana" panose="020B0604030504040204" pitchFamily="2" charset="0"/>
                  <a:ea typeface="黑体" panose="02010609060101010101" pitchFamily="49" charset="-122"/>
                </a:rPr>
                <a:t>不要玩火</a:t>
              </a:r>
              <a:endParaRPr lang="zh-CN" altLang="en-US"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2" charset="0"/>
                <a:ea typeface="黑体" panose="02010609060101010101" pitchFamily="49" charset="-122"/>
              </a:endParaRPr>
            </a:p>
          </p:txBody>
        </p:sp>
        <p:sp>
          <p:nvSpPr>
            <p:cNvPr id="22537" name="AutoShape 12"/>
            <p:cNvSpPr/>
            <p:nvPr/>
          </p:nvSpPr>
          <p:spPr>
            <a:xfrm>
              <a:off x="82" y="1814"/>
              <a:ext cx="800" cy="7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EAAAC"/>
                </a:gs>
                <a:gs pos="50000">
                  <a:schemeClr val="accent1"/>
                </a:gs>
                <a:gs pos="100000">
                  <a:srgbClr val="8EAAAC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ctr"/>
            <a:lstStyle/>
            <a:p>
              <a:pPr algn="ctr" latinLnBrk="1"/>
              <a:r>
                <a:rPr lang="zh-CN" altLang="en-US">
                  <a:effectLst>
                    <a:outerShdw blurRad="38100" dist="38100" dir="2700000">
                      <a:srgbClr val="C0C0C0"/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</a:rPr>
                <a:t>不要乱拉电线</a:t>
              </a:r>
              <a:endParaRPr lang="zh-CN" altLang="en-US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endParaRPr>
            </a:p>
            <a:p>
              <a:pPr algn="ctr" latinLnBrk="1"/>
              <a:endParaRPr lang="zh-CN" altLang="en-US"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2" charset="0"/>
                <a:ea typeface="Gulim" panose="020B0600000101010101" pitchFamily="2" charset="-127"/>
              </a:endParaRPr>
            </a:p>
          </p:txBody>
        </p:sp>
        <p:pic>
          <p:nvPicPr>
            <p:cNvPr id="22538" name="Picture 17" descr="shadow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2696"/>
              <a:ext cx="940" cy="16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2539" name="组合 22538"/>
          <p:cNvGrpSpPr/>
          <p:nvPr/>
        </p:nvGrpSpPr>
        <p:grpSpPr>
          <a:xfrm>
            <a:off x="4859338" y="1628775"/>
            <a:ext cx="1598612" cy="4476750"/>
            <a:chOff x="0" y="0"/>
            <a:chExt cx="1007" cy="2820"/>
          </a:xfrm>
        </p:grpSpPr>
        <p:cxnSp>
          <p:nvCxnSpPr>
            <p:cNvPr id="22540" name="AutoShape 7"/>
            <p:cNvCxnSpPr>
              <a:stCxn id="22548" idx="3"/>
              <a:endCxn id="22543" idx="1"/>
            </p:cNvCxnSpPr>
            <p:nvPr/>
          </p:nvCxnSpPr>
          <p:spPr>
            <a:xfrm flipV="1">
              <a:off x="0" y="350"/>
              <a:ext cx="184" cy="875"/>
            </a:xfrm>
            <a:prstGeom prst="bentConnector3">
              <a:avLst>
                <a:gd name="adj1" fmla="val 50000"/>
              </a:avLst>
            </a:prstGeom>
            <a:ln w="9525" cap="flat" cmpd="sng">
              <a:solidFill>
                <a:schemeClr val="bg2"/>
              </a:solidFill>
              <a:prstDash val="solid"/>
              <a:miter/>
              <a:headEnd type="none" w="med" len="med"/>
              <a:tailEnd type="triangle" w="med" len="med"/>
            </a:ln>
          </p:spPr>
        </p:cxnSp>
        <p:cxnSp>
          <p:nvCxnSpPr>
            <p:cNvPr id="22541" name="AutoShape 8"/>
            <p:cNvCxnSpPr>
              <a:stCxn id="22548" idx="3"/>
              <a:endCxn id="22545" idx="1"/>
            </p:cNvCxnSpPr>
            <p:nvPr/>
          </p:nvCxnSpPr>
          <p:spPr>
            <a:xfrm>
              <a:off x="0" y="1225"/>
              <a:ext cx="184" cy="940"/>
            </a:xfrm>
            <a:prstGeom prst="bentConnector3">
              <a:avLst>
                <a:gd name="adj1" fmla="val 50000"/>
              </a:avLst>
            </a:prstGeom>
            <a:ln w="9525" cap="flat" cmpd="sng">
              <a:solidFill>
                <a:schemeClr val="bg2"/>
              </a:solidFill>
              <a:prstDash val="solid"/>
              <a:miter/>
              <a:headEnd type="none" w="med" len="med"/>
              <a:tailEnd type="triangle" w="med" len="med"/>
            </a:ln>
          </p:spPr>
        </p:cxnSp>
        <p:cxnSp>
          <p:nvCxnSpPr>
            <p:cNvPr id="22542" name="AutoShape 10"/>
            <p:cNvCxnSpPr>
              <a:stCxn id="22548" idx="3"/>
              <a:endCxn id="22544" idx="1"/>
            </p:cNvCxnSpPr>
            <p:nvPr/>
          </p:nvCxnSpPr>
          <p:spPr>
            <a:xfrm>
              <a:off x="0" y="1225"/>
              <a:ext cx="184" cy="0"/>
            </a:xfrm>
            <a:prstGeom prst="straightConnector1">
              <a:avLst/>
            </a:prstGeom>
            <a:ln w="9525" cap="flat" cmpd="sng">
              <a:solidFill>
                <a:schemeClr val="bg2"/>
              </a:solidFill>
              <a:prstDash val="solid"/>
              <a:headEnd type="none" w="med" len="med"/>
              <a:tailEnd type="triangle" w="med" len="med"/>
            </a:ln>
          </p:spPr>
        </p:cxnSp>
        <p:sp>
          <p:nvSpPr>
            <p:cNvPr id="22543" name="AutoShape 13"/>
            <p:cNvSpPr/>
            <p:nvPr/>
          </p:nvSpPr>
          <p:spPr>
            <a:xfrm>
              <a:off x="184" y="0"/>
              <a:ext cx="800" cy="7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EAAAC"/>
                </a:gs>
                <a:gs pos="50000">
                  <a:schemeClr val="accent1"/>
                </a:gs>
                <a:gs pos="100000">
                  <a:srgbClr val="8EAAAC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ctr"/>
            <a:lstStyle/>
            <a:p>
              <a:pPr algn="ctr" latinLnBrk="1"/>
              <a:r>
                <a:rPr lang="zh-CN" altLang="en-US">
                  <a:effectLst>
                    <a:outerShdw blurRad="38100" dist="38100" dir="2700000">
                      <a:srgbClr val="C0C0C0"/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</a:rPr>
                <a:t>油锅着火不能用水扑救</a:t>
              </a:r>
              <a:endParaRPr lang="zh-CN" altLang="en-US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22544" name="AutoShape 14"/>
            <p:cNvSpPr/>
            <p:nvPr/>
          </p:nvSpPr>
          <p:spPr>
            <a:xfrm>
              <a:off x="184" y="875"/>
              <a:ext cx="800" cy="7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EAAAC"/>
                </a:gs>
                <a:gs pos="50000">
                  <a:schemeClr val="accent1"/>
                </a:gs>
                <a:gs pos="100000">
                  <a:srgbClr val="8EAAAC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ctr"/>
            <a:lstStyle/>
            <a:p>
              <a:pPr algn="ctr" latinLnBrk="1"/>
              <a:r>
                <a:rPr lang="zh-CN" altLang="en-US">
                  <a:effectLst>
                    <a:outerShdw blurRad="38100" dist="38100" dir="2700000">
                      <a:srgbClr val="C0C0C0"/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</a:rPr>
                <a:t>不要超负荷用电</a:t>
              </a:r>
              <a:endParaRPr lang="zh-CN" altLang="en-US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22545" name="AutoShape 15"/>
            <p:cNvSpPr/>
            <p:nvPr/>
          </p:nvSpPr>
          <p:spPr>
            <a:xfrm>
              <a:off x="184" y="1815"/>
              <a:ext cx="800" cy="7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EAAAC"/>
                </a:gs>
                <a:gs pos="50000">
                  <a:schemeClr val="accent1"/>
                </a:gs>
                <a:gs pos="100000">
                  <a:srgbClr val="8EAAAC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ctr"/>
            <a:lstStyle/>
            <a:p>
              <a:pPr algn="ctr" latinLnBrk="1"/>
              <a:r>
                <a:rPr lang="zh-CN" altLang="en-US">
                  <a:effectLst>
                    <a:outerShdw blurRad="38100" dist="38100" dir="2700000">
                      <a:srgbClr val="C0C0C0"/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</a:rPr>
                <a:t>不要躺在床上抽烟</a:t>
              </a:r>
              <a:endParaRPr lang="zh-CN" altLang="en-US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pic>
          <p:nvPicPr>
            <p:cNvPr id="22546" name="Picture 18" descr="shadow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07" y="2651"/>
              <a:ext cx="800" cy="16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2547" name="组合 22546"/>
          <p:cNvGrpSpPr/>
          <p:nvPr/>
        </p:nvGrpSpPr>
        <p:grpSpPr>
          <a:xfrm>
            <a:off x="4267200" y="2133600"/>
            <a:ext cx="576263" cy="3527425"/>
            <a:chOff x="0" y="0"/>
            <a:chExt cx="807" cy="2839"/>
          </a:xfrm>
        </p:grpSpPr>
        <p:sp>
          <p:nvSpPr>
            <p:cNvPr id="22548" name="AutoShape 16"/>
            <p:cNvSpPr/>
            <p:nvPr/>
          </p:nvSpPr>
          <p:spPr>
            <a:xfrm>
              <a:off x="0" y="0"/>
              <a:ext cx="807" cy="248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vert="eaVert" wrap="none" anchor="ctr"/>
            <a:lstStyle/>
            <a:p>
              <a:pPr algn="ctr" eaLnBrk="0" hangingPunct="0"/>
              <a:r>
                <a:rPr lang="zh-CN" altLang="en-US" sz="2400" b="1">
                  <a:effectLst>
                    <a:outerShdw blurRad="38100" dist="38100" dir="2700000">
                      <a:srgbClr val="C0C0C0"/>
                    </a:outerShdw>
                  </a:effectLst>
                  <a:latin typeface="Verdana" panose="020B0604030504040204" pitchFamily="2" charset="0"/>
                  <a:ea typeface="HY견고딕" pitchFamily="2" charset="-127"/>
                </a:rPr>
                <a:t>家庭防火要注意</a:t>
              </a:r>
              <a:endParaRPr lang="zh-CN" altLang="en-US" sz="2400" b="1"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2" charset="0"/>
                <a:ea typeface="HY견고딕" pitchFamily="2" charset="-127"/>
              </a:endParaRPr>
            </a:p>
          </p:txBody>
        </p:sp>
        <p:pic>
          <p:nvPicPr>
            <p:cNvPr id="22549" name="Picture 19" descr="shadow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" y="2670"/>
              <a:ext cx="800" cy="169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</p:pic>
      </p:grpSp>
      <p:pic>
        <p:nvPicPr>
          <p:cNvPr id="22550" name="图片 22549" descr="XCVCI{]OGX%{IPAZP[5YKZ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495800"/>
            <a:ext cx="2133600" cy="1477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51" name="图片 22550" descr="`[@MHP__3G82Y}A`P}TQ%4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971800"/>
            <a:ext cx="2133600" cy="1474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52" name="图片 22551" descr="YF4[%)OJDHWJX_(@SEJZK(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295400"/>
            <a:ext cx="2133600" cy="1489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53" name="图片 22552" descr="}H(PBB7]S0O6IPC@2DT03E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1143000"/>
            <a:ext cx="2133600" cy="1547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54" name="图片 22553" descr="{WX5ZK(RK0N9U@KNCJ$A(5X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29400" y="4572000"/>
            <a:ext cx="1905000" cy="1570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55" name="图片 22554" descr="200711131120286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5600" y="2895600"/>
            <a:ext cx="2133600" cy="152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56" name="矩形 22555" descr="信纸12"/>
          <p:cNvSpPr/>
          <p:nvPr/>
        </p:nvSpPr>
        <p:spPr>
          <a:xfrm>
            <a:off x="1752600" y="152400"/>
            <a:ext cx="5181600" cy="762000"/>
          </a:xfrm>
          <a:prstGeom prst="rect">
            <a:avLst/>
          </a:prstGeom>
          <a:blipFill rotWithShape="0">
            <a:blip r:embed="rId8"/>
            <a:stretch>
              <a:fillRect b="-410000"/>
            </a:stretch>
          </a:blipFill>
          <a:ln w="9525"/>
          <a:scene3d>
            <a:camera prst="legacyPerspectiveBottomLeft">
              <a:rot lat="0" lon="0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vert="horz" wrap="square" anchor="ctr">
            <a:flatTx/>
          </a:bodyPr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/>
            <a:r>
              <a:rPr lang="zh-CN" altLang="en-US" sz="3800" b="1">
                <a:solidFill>
                  <a:srgbClr val="3366FF"/>
                </a:solidFill>
                <a:latin typeface="楷体" panose="02010609060101010101" pitchFamily="1" charset="-122"/>
                <a:ea typeface="楷体" panose="02010609060101010101" pitchFamily="1" charset="-122"/>
              </a:rPr>
              <a:t>四、防患于未然</a:t>
            </a:r>
            <a:endParaRPr lang="zh-CN" altLang="en-US" sz="3800" b="1">
              <a:solidFill>
                <a:srgbClr val="3366FF"/>
              </a:solidFill>
              <a:latin typeface="楷体" panose="02010609060101010101" pitchFamily="1" charset="-122"/>
              <a:ea typeface="楷体" panose="02010609060101010101" pitchFamily="1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文本框 23553"/>
          <p:cNvSpPr txBox="1"/>
          <p:nvPr/>
        </p:nvSpPr>
        <p:spPr>
          <a:xfrm>
            <a:off x="936625" y="1916113"/>
            <a:ext cx="7523163" cy="521970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r>
              <a:rPr lang="zh-CN" altLang="en-US" sz="2800" b="1">
                <a:effectLst>
                  <a:outerShdw blurRad="38100" dist="38100" dir="2700000">
                    <a:srgbClr val="FFFFFF"/>
                  </a:outerShdw>
                </a:effectLst>
                <a:latin typeface="Comic Sans MS" panose="030F0702030302020204" pitchFamily="66" charset="0"/>
                <a:ea typeface="华文中宋" pitchFamily="2" charset="-122"/>
              </a:rPr>
              <a:t>不携带火柴、打火机、鞭炮等物品进入校园</a:t>
            </a:r>
            <a:r>
              <a:rPr lang="zh-CN" altLang="en-US" sz="2400" b="1">
                <a:effectLst>
                  <a:outerShdw blurRad="38100" dist="38100" dir="2700000">
                    <a:srgbClr val="FFFFFF"/>
                  </a:outerShdw>
                </a:effectLst>
                <a:latin typeface="Comic Sans MS" panose="030F0702030302020204" pitchFamily="66" charset="0"/>
                <a:ea typeface="华文中宋" pitchFamily="2" charset="-122"/>
              </a:rPr>
              <a:t>。</a:t>
            </a:r>
            <a:endParaRPr lang="zh-CN" altLang="en-US" sz="2400" b="1">
              <a:effectLst>
                <a:outerShdw blurRad="38100" dist="38100" dir="2700000">
                  <a:srgbClr val="FFFFFF"/>
                </a:outerShdw>
              </a:effectLst>
              <a:latin typeface="Comic Sans MS" panose="030F0702030302020204" pitchFamily="66" charset="0"/>
              <a:ea typeface="华文中宋" pitchFamily="2" charset="-122"/>
            </a:endParaRPr>
          </a:p>
        </p:txBody>
      </p:sp>
      <p:sp>
        <p:nvSpPr>
          <p:cNvPr id="23555" name="闪电形 23554"/>
          <p:cNvSpPr/>
          <p:nvPr/>
        </p:nvSpPr>
        <p:spPr>
          <a:xfrm rot="21348005">
            <a:off x="179388" y="765175"/>
            <a:ext cx="6840537" cy="215900"/>
          </a:xfrm>
          <a:prstGeom prst="lightningBolt">
            <a:avLst/>
          </a:prstGeom>
          <a:solidFill>
            <a:schemeClr val="accent1"/>
          </a:solidFill>
          <a:ln w="9525">
            <a:noFill/>
          </a:ln>
          <a:effectLst>
            <a:prstShdw prst="shdw13" dist="53882" dir="13499999">
              <a:schemeClr val="tx2">
                <a:alpha val="50000"/>
              </a:schemeClr>
            </a:prst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23556" name="矩形 23555"/>
          <p:cNvSpPr/>
          <p:nvPr/>
        </p:nvSpPr>
        <p:spPr>
          <a:xfrm>
            <a:off x="2514600" y="609600"/>
            <a:ext cx="3877310" cy="574675"/>
          </a:xfrm>
          <a:prstGeom prst="rect">
            <a:avLst/>
          </a:prstGeom>
          <a:solidFill>
            <a:srgbClr val="FF99CC"/>
          </a:solidFill>
          <a:ln w="9525">
            <a:noFill/>
          </a:ln>
          <a:effectLst>
            <a:outerShdw dist="107763" dir="13499999" sx="75000" sy="75000" algn="tl" rotWithShape="0">
              <a:srgbClr val="969696">
                <a:alpha val="50000"/>
              </a:srgbClr>
            </a:outerShdw>
          </a:effectLst>
        </p:spPr>
        <p:txBody>
          <a:bodyPr lIns="0" tIns="0" rIns="0" bIns="36000" anchor="ctr" anchorCtr="1"/>
          <a:lstStyle/>
          <a:p>
            <a:pPr algn="ctr"/>
            <a:r>
              <a:rPr lang="zh-CN" altLang="en-US" sz="3600" b="1">
                <a:latin typeface="黑体" panose="02010609060101010101" pitchFamily="49" charset="-122"/>
                <a:ea typeface="黑体" panose="02010609060101010101" pitchFamily="49" charset="-122"/>
              </a:rPr>
              <a:t>五、校园防火须知</a:t>
            </a:r>
            <a:endParaRPr lang="zh-CN" altLang="en-US" sz="36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557" name="文本框 23556"/>
          <p:cNvSpPr txBox="1"/>
          <p:nvPr/>
        </p:nvSpPr>
        <p:spPr>
          <a:xfrm>
            <a:off x="936625" y="2927350"/>
            <a:ext cx="7694930" cy="1383665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accent1"/>
            </a:outerShdw>
          </a:effectLst>
        </p:spPr>
        <p:txBody>
          <a:bodyPr wrap="square">
            <a:spAutoFit/>
          </a:bodyPr>
          <a:lstStyle/>
          <a:p>
            <a:r>
              <a:rPr lang="zh-CN" altLang="en-US" sz="2800" b="1">
                <a:effectLst>
                  <a:outerShdw blurRad="38100" dist="38100" dir="2700000">
                    <a:srgbClr val="FFFFFF"/>
                  </a:outerShdw>
                </a:effectLst>
                <a:latin typeface="Comic Sans MS" panose="030F0702030302020204" pitchFamily="66" charset="0"/>
                <a:ea typeface="华文中宋" pitchFamily="2" charset="-122"/>
              </a:rPr>
              <a:t>实验课上使用的化学药品，有些是易燃品，操作时一定要按老师的要求去做，不要随意自行配制药品和违反操作规程。</a:t>
            </a:r>
            <a:endParaRPr lang="zh-CN" altLang="en-US" sz="2800" b="1">
              <a:effectLst>
                <a:outerShdw blurRad="38100" dist="38100" dir="2700000">
                  <a:srgbClr val="FFFFFF"/>
                </a:outerShdw>
              </a:effectLst>
              <a:latin typeface="Comic Sans MS" panose="030F0702030302020204" pitchFamily="66" charset="0"/>
              <a:ea typeface="华文中宋" pitchFamily="2" charset="-122"/>
            </a:endParaRPr>
          </a:p>
        </p:txBody>
      </p:sp>
      <p:sp>
        <p:nvSpPr>
          <p:cNvPr id="23558" name="文本框 23557"/>
          <p:cNvSpPr txBox="1"/>
          <p:nvPr/>
        </p:nvSpPr>
        <p:spPr>
          <a:xfrm>
            <a:off x="914400" y="4298950"/>
            <a:ext cx="7912735" cy="1383665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accent1"/>
            </a:outerShdw>
          </a:effectLst>
        </p:spPr>
        <p:txBody>
          <a:bodyPr wrap="square">
            <a:spAutoFit/>
          </a:bodyPr>
          <a:lstStyle/>
          <a:p>
            <a:r>
              <a:rPr lang="zh-CN" altLang="en-US" sz="2800" b="1">
                <a:effectLst>
                  <a:outerShdw blurRad="38100" dist="38100" dir="2700000">
                    <a:srgbClr val="FFFFFF"/>
                  </a:outerShdw>
                </a:effectLst>
                <a:latin typeface="Comic Sans MS" panose="030F0702030302020204" pitchFamily="66" charset="0"/>
                <a:ea typeface="华文中宋" pitchFamily="2" charset="-122"/>
              </a:rPr>
              <a:t>大扫除时将树叶、纸屑等垃圾烧掉的处理方法既污染环境又容易引起火灾，应采用深埋或送垃圾点（站）处理的方法。</a:t>
            </a:r>
            <a:endParaRPr lang="zh-CN" altLang="en-US" sz="2800" b="1">
              <a:effectLst>
                <a:outerShdw blurRad="38100" dist="38100" dir="2700000">
                  <a:srgbClr val="FFFFFF"/>
                </a:outerShdw>
              </a:effectLst>
              <a:latin typeface="Comic Sans MS" panose="030F0702030302020204" pitchFamily="66" charset="0"/>
              <a:ea typeface="华文中宋" pitchFamily="2" charset="-122"/>
            </a:endParaRPr>
          </a:p>
        </p:txBody>
      </p:sp>
      <p:sp>
        <p:nvSpPr>
          <p:cNvPr id="23559" name="未知"/>
          <p:cNvSpPr/>
          <p:nvPr/>
        </p:nvSpPr>
        <p:spPr>
          <a:xfrm rot="19583441">
            <a:off x="457200" y="1989138"/>
            <a:ext cx="442913" cy="387350"/>
          </a:xfrm>
          <a:custGeom>
            <a:avLst/>
            <a:gdLst/>
            <a:ahLst/>
            <a:cxnLst/>
            <a:rect l="0" t="0" r="0" b="0"/>
            <a:pathLst>
              <a:path w="673" h="598">
                <a:moveTo>
                  <a:pt x="431" y="46"/>
                </a:moveTo>
                <a:cubicBezTo>
                  <a:pt x="431" y="54"/>
                  <a:pt x="386" y="144"/>
                  <a:pt x="341" y="182"/>
                </a:cubicBezTo>
                <a:cubicBezTo>
                  <a:pt x="296" y="220"/>
                  <a:pt x="197" y="227"/>
                  <a:pt x="159" y="272"/>
                </a:cubicBezTo>
                <a:cubicBezTo>
                  <a:pt x="121" y="317"/>
                  <a:pt x="91" y="416"/>
                  <a:pt x="114" y="454"/>
                </a:cubicBezTo>
                <a:cubicBezTo>
                  <a:pt x="137" y="492"/>
                  <a:pt x="257" y="522"/>
                  <a:pt x="295" y="499"/>
                </a:cubicBezTo>
                <a:cubicBezTo>
                  <a:pt x="333" y="476"/>
                  <a:pt x="356" y="348"/>
                  <a:pt x="341" y="318"/>
                </a:cubicBezTo>
                <a:cubicBezTo>
                  <a:pt x="326" y="288"/>
                  <a:pt x="220" y="303"/>
                  <a:pt x="205" y="318"/>
                </a:cubicBezTo>
                <a:cubicBezTo>
                  <a:pt x="190" y="333"/>
                  <a:pt x="258" y="408"/>
                  <a:pt x="250" y="408"/>
                </a:cubicBezTo>
                <a:cubicBezTo>
                  <a:pt x="242" y="408"/>
                  <a:pt x="114" y="356"/>
                  <a:pt x="159" y="318"/>
                </a:cubicBezTo>
                <a:cubicBezTo>
                  <a:pt x="204" y="280"/>
                  <a:pt x="439" y="227"/>
                  <a:pt x="522" y="182"/>
                </a:cubicBezTo>
                <a:cubicBezTo>
                  <a:pt x="605" y="137"/>
                  <a:pt x="673" y="1"/>
                  <a:pt x="658" y="46"/>
                </a:cubicBezTo>
                <a:cubicBezTo>
                  <a:pt x="643" y="91"/>
                  <a:pt x="529" y="371"/>
                  <a:pt x="431" y="454"/>
                </a:cubicBezTo>
                <a:cubicBezTo>
                  <a:pt x="333" y="537"/>
                  <a:pt x="136" y="598"/>
                  <a:pt x="68" y="545"/>
                </a:cubicBezTo>
                <a:cubicBezTo>
                  <a:pt x="0" y="492"/>
                  <a:pt x="0" y="212"/>
                  <a:pt x="23" y="136"/>
                </a:cubicBezTo>
                <a:cubicBezTo>
                  <a:pt x="46" y="60"/>
                  <a:pt x="160" y="114"/>
                  <a:pt x="205" y="91"/>
                </a:cubicBezTo>
                <a:cubicBezTo>
                  <a:pt x="250" y="68"/>
                  <a:pt x="288" y="0"/>
                  <a:pt x="295" y="0"/>
                </a:cubicBezTo>
                <a:cubicBezTo>
                  <a:pt x="302" y="0"/>
                  <a:pt x="265" y="68"/>
                  <a:pt x="250" y="91"/>
                </a:cubicBezTo>
                <a:cubicBezTo>
                  <a:pt x="235" y="114"/>
                  <a:pt x="190" y="129"/>
                  <a:pt x="205" y="136"/>
                </a:cubicBezTo>
                <a:cubicBezTo>
                  <a:pt x="220" y="143"/>
                  <a:pt x="303" y="151"/>
                  <a:pt x="341" y="136"/>
                </a:cubicBezTo>
                <a:cubicBezTo>
                  <a:pt x="379" y="121"/>
                  <a:pt x="431" y="38"/>
                  <a:pt x="431" y="46"/>
                </a:cubicBezTo>
                <a:close/>
              </a:path>
            </a:pathLst>
          </a:custGeom>
          <a:solidFill>
            <a:schemeClr val="tx2"/>
          </a:solidFill>
          <a:ln w="2857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  <a:effectLst>
            <a:outerShdw dist="35921" dir="2699999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23560" name="未知"/>
          <p:cNvSpPr/>
          <p:nvPr/>
        </p:nvSpPr>
        <p:spPr>
          <a:xfrm rot="19583441">
            <a:off x="457200" y="3048000"/>
            <a:ext cx="442913" cy="387350"/>
          </a:xfrm>
          <a:custGeom>
            <a:avLst/>
            <a:gdLst/>
            <a:ahLst/>
            <a:cxnLst/>
            <a:rect l="0" t="0" r="0" b="0"/>
            <a:pathLst>
              <a:path w="673" h="598">
                <a:moveTo>
                  <a:pt x="431" y="46"/>
                </a:moveTo>
                <a:cubicBezTo>
                  <a:pt x="431" y="54"/>
                  <a:pt x="386" y="144"/>
                  <a:pt x="341" y="182"/>
                </a:cubicBezTo>
                <a:cubicBezTo>
                  <a:pt x="296" y="220"/>
                  <a:pt x="197" y="227"/>
                  <a:pt x="159" y="272"/>
                </a:cubicBezTo>
                <a:cubicBezTo>
                  <a:pt x="121" y="317"/>
                  <a:pt x="91" y="416"/>
                  <a:pt x="114" y="454"/>
                </a:cubicBezTo>
                <a:cubicBezTo>
                  <a:pt x="137" y="492"/>
                  <a:pt x="257" y="522"/>
                  <a:pt x="295" y="499"/>
                </a:cubicBezTo>
                <a:cubicBezTo>
                  <a:pt x="333" y="476"/>
                  <a:pt x="356" y="348"/>
                  <a:pt x="341" y="318"/>
                </a:cubicBezTo>
                <a:cubicBezTo>
                  <a:pt x="326" y="288"/>
                  <a:pt x="220" y="303"/>
                  <a:pt x="205" y="318"/>
                </a:cubicBezTo>
                <a:cubicBezTo>
                  <a:pt x="190" y="333"/>
                  <a:pt x="258" y="408"/>
                  <a:pt x="250" y="408"/>
                </a:cubicBezTo>
                <a:cubicBezTo>
                  <a:pt x="242" y="408"/>
                  <a:pt x="114" y="356"/>
                  <a:pt x="159" y="318"/>
                </a:cubicBezTo>
                <a:cubicBezTo>
                  <a:pt x="204" y="280"/>
                  <a:pt x="439" y="227"/>
                  <a:pt x="522" y="182"/>
                </a:cubicBezTo>
                <a:cubicBezTo>
                  <a:pt x="605" y="137"/>
                  <a:pt x="673" y="1"/>
                  <a:pt x="658" y="46"/>
                </a:cubicBezTo>
                <a:cubicBezTo>
                  <a:pt x="643" y="91"/>
                  <a:pt x="529" y="371"/>
                  <a:pt x="431" y="454"/>
                </a:cubicBezTo>
                <a:cubicBezTo>
                  <a:pt x="333" y="537"/>
                  <a:pt x="136" y="598"/>
                  <a:pt x="68" y="545"/>
                </a:cubicBezTo>
                <a:cubicBezTo>
                  <a:pt x="0" y="492"/>
                  <a:pt x="0" y="212"/>
                  <a:pt x="23" y="136"/>
                </a:cubicBezTo>
                <a:cubicBezTo>
                  <a:pt x="46" y="60"/>
                  <a:pt x="160" y="114"/>
                  <a:pt x="205" y="91"/>
                </a:cubicBezTo>
                <a:cubicBezTo>
                  <a:pt x="250" y="68"/>
                  <a:pt x="288" y="0"/>
                  <a:pt x="295" y="0"/>
                </a:cubicBezTo>
                <a:cubicBezTo>
                  <a:pt x="302" y="0"/>
                  <a:pt x="265" y="68"/>
                  <a:pt x="250" y="91"/>
                </a:cubicBezTo>
                <a:cubicBezTo>
                  <a:pt x="235" y="114"/>
                  <a:pt x="190" y="129"/>
                  <a:pt x="205" y="136"/>
                </a:cubicBezTo>
                <a:cubicBezTo>
                  <a:pt x="220" y="143"/>
                  <a:pt x="303" y="151"/>
                  <a:pt x="341" y="136"/>
                </a:cubicBezTo>
                <a:cubicBezTo>
                  <a:pt x="379" y="121"/>
                  <a:pt x="431" y="38"/>
                  <a:pt x="431" y="46"/>
                </a:cubicBezTo>
                <a:close/>
              </a:path>
            </a:pathLst>
          </a:custGeom>
          <a:solidFill>
            <a:schemeClr val="tx2"/>
          </a:solidFill>
          <a:ln w="2857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  <a:effectLst>
            <a:outerShdw dist="35921" dir="2699999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23561" name="未知"/>
          <p:cNvSpPr/>
          <p:nvPr/>
        </p:nvSpPr>
        <p:spPr>
          <a:xfrm rot="19583441">
            <a:off x="457200" y="4337050"/>
            <a:ext cx="442913" cy="387350"/>
          </a:xfrm>
          <a:custGeom>
            <a:avLst/>
            <a:gdLst/>
            <a:ahLst/>
            <a:cxnLst/>
            <a:rect l="0" t="0" r="0" b="0"/>
            <a:pathLst>
              <a:path w="673" h="598">
                <a:moveTo>
                  <a:pt x="431" y="46"/>
                </a:moveTo>
                <a:cubicBezTo>
                  <a:pt x="431" y="54"/>
                  <a:pt x="386" y="144"/>
                  <a:pt x="341" y="182"/>
                </a:cubicBezTo>
                <a:cubicBezTo>
                  <a:pt x="296" y="220"/>
                  <a:pt x="197" y="227"/>
                  <a:pt x="159" y="272"/>
                </a:cubicBezTo>
                <a:cubicBezTo>
                  <a:pt x="121" y="317"/>
                  <a:pt x="91" y="416"/>
                  <a:pt x="114" y="454"/>
                </a:cubicBezTo>
                <a:cubicBezTo>
                  <a:pt x="137" y="492"/>
                  <a:pt x="257" y="522"/>
                  <a:pt x="295" y="499"/>
                </a:cubicBezTo>
                <a:cubicBezTo>
                  <a:pt x="333" y="476"/>
                  <a:pt x="356" y="348"/>
                  <a:pt x="341" y="318"/>
                </a:cubicBezTo>
                <a:cubicBezTo>
                  <a:pt x="326" y="288"/>
                  <a:pt x="220" y="303"/>
                  <a:pt x="205" y="318"/>
                </a:cubicBezTo>
                <a:cubicBezTo>
                  <a:pt x="190" y="333"/>
                  <a:pt x="258" y="408"/>
                  <a:pt x="250" y="408"/>
                </a:cubicBezTo>
                <a:cubicBezTo>
                  <a:pt x="242" y="408"/>
                  <a:pt x="114" y="356"/>
                  <a:pt x="159" y="318"/>
                </a:cubicBezTo>
                <a:cubicBezTo>
                  <a:pt x="204" y="280"/>
                  <a:pt x="439" y="227"/>
                  <a:pt x="522" y="182"/>
                </a:cubicBezTo>
                <a:cubicBezTo>
                  <a:pt x="605" y="137"/>
                  <a:pt x="673" y="1"/>
                  <a:pt x="658" y="46"/>
                </a:cubicBezTo>
                <a:cubicBezTo>
                  <a:pt x="643" y="91"/>
                  <a:pt x="529" y="371"/>
                  <a:pt x="431" y="454"/>
                </a:cubicBezTo>
                <a:cubicBezTo>
                  <a:pt x="333" y="537"/>
                  <a:pt x="136" y="598"/>
                  <a:pt x="68" y="545"/>
                </a:cubicBezTo>
                <a:cubicBezTo>
                  <a:pt x="0" y="492"/>
                  <a:pt x="0" y="212"/>
                  <a:pt x="23" y="136"/>
                </a:cubicBezTo>
                <a:cubicBezTo>
                  <a:pt x="46" y="60"/>
                  <a:pt x="160" y="114"/>
                  <a:pt x="205" y="91"/>
                </a:cubicBezTo>
                <a:cubicBezTo>
                  <a:pt x="250" y="68"/>
                  <a:pt x="288" y="0"/>
                  <a:pt x="295" y="0"/>
                </a:cubicBezTo>
                <a:cubicBezTo>
                  <a:pt x="302" y="0"/>
                  <a:pt x="265" y="68"/>
                  <a:pt x="250" y="91"/>
                </a:cubicBezTo>
                <a:cubicBezTo>
                  <a:pt x="235" y="114"/>
                  <a:pt x="190" y="129"/>
                  <a:pt x="205" y="136"/>
                </a:cubicBezTo>
                <a:cubicBezTo>
                  <a:pt x="220" y="143"/>
                  <a:pt x="303" y="151"/>
                  <a:pt x="341" y="136"/>
                </a:cubicBezTo>
                <a:cubicBezTo>
                  <a:pt x="379" y="121"/>
                  <a:pt x="431" y="38"/>
                  <a:pt x="431" y="46"/>
                </a:cubicBezTo>
                <a:close/>
              </a:path>
            </a:pathLst>
          </a:custGeom>
          <a:solidFill>
            <a:schemeClr val="tx2"/>
          </a:solidFill>
          <a:ln w="2857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  <a:effectLst>
            <a:outerShdw dist="35921" dir="2699999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endParaRPr lang="zh-CN" altLang="en-US"/>
          </a:p>
        </p:txBody>
      </p:sp>
      <p:pic>
        <p:nvPicPr>
          <p:cNvPr id="23562" name="图片 23561" descr="MC900446242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91400" y="457200"/>
            <a:ext cx="1435100" cy="14144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文本占位符 5121"/>
          <p:cNvSpPr>
            <a:spLocks noGrp="1"/>
          </p:cNvSpPr>
          <p:nvPr>
            <p:ph type="body" sz="half" idx="2"/>
          </p:nvPr>
        </p:nvSpPr>
        <p:spPr>
          <a:xfrm>
            <a:off x="5257165" y="837565"/>
            <a:ext cx="3583940" cy="6298565"/>
          </a:xfrm>
        </p:spPr>
        <p:txBody>
          <a:bodyPr/>
          <a:lstStyle/>
          <a:p>
            <a:r>
              <a:rPr lang="en-US" altLang="zh-CN" sz="2800"/>
              <a:t>2014</a:t>
            </a:r>
            <a:r>
              <a:rPr lang="zh-CN" altLang="en-US" sz="2800"/>
              <a:t>年</a:t>
            </a:r>
            <a:r>
              <a:rPr lang="en-US" altLang="zh-CN" sz="2800"/>
              <a:t>1</a:t>
            </a:r>
            <a:r>
              <a:rPr lang="zh-CN" altLang="en-US" sz="2800"/>
              <a:t>月</a:t>
            </a:r>
            <a:r>
              <a:rPr lang="en-US" altLang="zh-CN" sz="2800"/>
              <a:t>11</a:t>
            </a:r>
            <a:r>
              <a:rPr lang="zh-CN" altLang="en-US" sz="2800"/>
              <a:t>日凌晨</a:t>
            </a:r>
            <a:r>
              <a:rPr lang="en-US" altLang="zh-CN" sz="2800"/>
              <a:t>1</a:t>
            </a:r>
            <a:r>
              <a:rPr lang="zh-CN" altLang="en-US" sz="2800"/>
              <a:t>时</a:t>
            </a:r>
            <a:r>
              <a:rPr lang="en-US" altLang="zh-CN" sz="2800"/>
              <a:t>27</a:t>
            </a:r>
            <a:r>
              <a:rPr lang="zh-CN" altLang="en-US" sz="2800"/>
              <a:t>分，位于云南迪庆藏族自治州州府香格里拉县的独克宗古城发生大火，起火原因已经查明，为客栈管理者用火不慎引起火灾。据初步统计火灾烧毁房屋</a:t>
            </a:r>
            <a:r>
              <a:rPr lang="en-US" altLang="zh-CN" sz="2800"/>
              <a:t>100</a:t>
            </a:r>
            <a:r>
              <a:rPr lang="zh-CN" altLang="en-US" sz="2800"/>
              <a:t>多栋，初步测算已造成经济损失达</a:t>
            </a:r>
            <a:r>
              <a:rPr lang="en-US" altLang="zh-CN" sz="2800"/>
              <a:t>1</a:t>
            </a:r>
            <a:r>
              <a:rPr lang="zh-CN" altLang="en-US" sz="2800"/>
              <a:t>亿多元人民币</a:t>
            </a:r>
            <a:endParaRPr lang="zh-CN" altLang="en-US" sz="2800"/>
          </a:p>
        </p:txBody>
      </p:sp>
      <p:pic>
        <p:nvPicPr>
          <p:cNvPr id="5123" name="内容占位符 5122" descr="a2cc7cd98d1001e9b733ca65ba0e7bec54e79749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225550" y="3267075"/>
            <a:ext cx="4031615" cy="3074670"/>
          </a:xfrm>
        </p:spPr>
      </p:pic>
      <p:pic>
        <p:nvPicPr>
          <p:cNvPr id="5124" name="图片 5123" descr="a6efce1b9d16fdfa0d831884b68f8c5495ee7be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655" y="332740"/>
            <a:ext cx="4079875" cy="2934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5" name="文本框 5124"/>
          <p:cNvSpPr txBox="1"/>
          <p:nvPr/>
        </p:nvSpPr>
        <p:spPr>
          <a:xfrm>
            <a:off x="706346" y="1053435"/>
            <a:ext cx="539128" cy="1337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Arial" panose="020B0604020202020204" pitchFamily="34" charset="0"/>
              </a:rPr>
              <a:t>着</a:t>
            </a:r>
            <a:endParaRPr lang="zh-CN" altLang="en-US" sz="27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zh-CN" altLang="en-US" sz="2700" b="1" dirty="0">
                <a:solidFill>
                  <a:srgbClr val="FF0000"/>
                </a:solidFill>
                <a:latin typeface="Arial" panose="020B0604020202020204" pitchFamily="34" charset="0"/>
              </a:rPr>
              <a:t>火</a:t>
            </a:r>
            <a:endParaRPr lang="zh-CN" altLang="en-US" sz="27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zh-CN" altLang="en-US" sz="2700" b="1" dirty="0">
                <a:solidFill>
                  <a:srgbClr val="FF0000"/>
                </a:solidFill>
                <a:latin typeface="Arial" panose="020B0604020202020204" pitchFamily="34" charset="0"/>
              </a:rPr>
              <a:t>前</a:t>
            </a:r>
            <a:endParaRPr lang="zh-CN" altLang="en-US" sz="27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126" name="文本框 5125"/>
          <p:cNvSpPr txBox="1"/>
          <p:nvPr/>
        </p:nvSpPr>
        <p:spPr>
          <a:xfrm>
            <a:off x="1369994" y="3752715"/>
            <a:ext cx="198120" cy="1593583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lstStyle/>
          <a:p>
            <a:endParaRPr sz="100">
              <a:latin typeface="Arial" panose="020B0604020202020204" pitchFamily="34" charset="0"/>
            </a:endParaRPr>
          </a:p>
        </p:txBody>
      </p:sp>
      <p:sp>
        <p:nvSpPr>
          <p:cNvPr id="5127" name="文本框 5126"/>
          <p:cNvSpPr txBox="1"/>
          <p:nvPr/>
        </p:nvSpPr>
        <p:spPr>
          <a:xfrm>
            <a:off x="706346" y="3867218"/>
            <a:ext cx="46058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Arial" panose="020B0604020202020204" pitchFamily="34" charset="0"/>
              </a:rPr>
              <a:t>火</a:t>
            </a:r>
            <a:endParaRPr lang="zh-CN" altLang="en-US" sz="27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zh-CN" altLang="en-US" sz="2700" b="1" dirty="0">
                <a:solidFill>
                  <a:srgbClr val="FF0000"/>
                </a:solidFill>
                <a:latin typeface="Arial" panose="020B0604020202020204" pitchFamily="34" charset="0"/>
              </a:rPr>
              <a:t>灾</a:t>
            </a:r>
            <a:endParaRPr lang="zh-CN" altLang="en-US" sz="27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zh-CN" altLang="en-US" sz="2700" b="1" dirty="0">
                <a:solidFill>
                  <a:srgbClr val="FF0000"/>
                </a:solidFill>
                <a:latin typeface="Arial" panose="020B0604020202020204" pitchFamily="34" charset="0"/>
              </a:rPr>
              <a:t>现</a:t>
            </a:r>
            <a:endParaRPr lang="zh-CN" altLang="en-US" sz="27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zh-CN" altLang="en-US" sz="2700" b="1" dirty="0">
                <a:solidFill>
                  <a:srgbClr val="FF0000"/>
                </a:solidFill>
                <a:latin typeface="Arial" panose="020B0604020202020204" pitchFamily="34" charset="0"/>
              </a:rPr>
              <a:t>场</a:t>
            </a:r>
            <a:endParaRPr lang="zh-CN" altLang="en-US" sz="27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bldLvl="0"/>
      <p:bldP spid="5127" grpId="0" bldLvl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内容占位符 24577"/>
          <p:cNvGraphicFramePr/>
          <p:nvPr>
            <p:ph sz="half" idx="1"/>
          </p:nvPr>
        </p:nvGraphicFramePr>
        <p:xfrm>
          <a:off x="6553200" y="0"/>
          <a:ext cx="25908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4413885" imgH="2472055" progId="CorelDraw.Graphic.9">
                  <p:embed/>
                </p:oleObj>
              </mc:Choice>
              <mc:Fallback>
                <p:oleObj name="" r:id="rId1" imgW="4413885" imgH="2472055" progId="CorelDraw.Graphic.9">
                  <p:embed/>
                  <p:pic>
                    <p:nvPicPr>
                      <p:cNvPr id="0" name="图片 1024" descr="image69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553200" y="0"/>
                        <a:ext cx="2590800" cy="1447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文本框 24578"/>
          <p:cNvSpPr txBox="1"/>
          <p:nvPr/>
        </p:nvSpPr>
        <p:spPr>
          <a:xfrm>
            <a:off x="1676400" y="1447800"/>
            <a:ext cx="6797040" cy="953135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accent1"/>
            </a:outerShdw>
          </a:effectLst>
        </p:spPr>
        <p:txBody>
          <a:bodyPr wrap="square">
            <a:spAutoFit/>
          </a:bodyPr>
          <a:lstStyle/>
          <a:p>
            <a:r>
              <a:rPr lang="zh-CN" altLang="en-US" sz="2800" b="1">
                <a:effectLst>
                  <a:outerShdw blurRad="38100" dist="38100" dir="2700000">
                    <a:srgbClr val="FFFFFF"/>
                  </a:outerShdw>
                </a:effectLst>
                <a:latin typeface="Comic Sans MS" panose="030F0702030302020204" pitchFamily="66" charset="0"/>
                <a:ea typeface="华文中宋" pitchFamily="2" charset="-122"/>
              </a:rPr>
              <a:t>不要搬动、挪用或毁坏消火栓、水枪、水带、灭火器等工具。</a:t>
            </a:r>
            <a:endParaRPr lang="zh-CN" altLang="en-US" sz="2800" b="1">
              <a:effectLst>
                <a:outerShdw blurRad="38100" dist="38100" dir="2700000">
                  <a:srgbClr val="FFFFFF"/>
                </a:outerShdw>
              </a:effectLst>
              <a:latin typeface="Comic Sans MS" panose="030F0702030302020204" pitchFamily="66" charset="0"/>
              <a:ea typeface="华文中宋" pitchFamily="2" charset="-122"/>
            </a:endParaRPr>
          </a:p>
        </p:txBody>
      </p:sp>
      <p:sp>
        <p:nvSpPr>
          <p:cNvPr id="24580" name="闪电形 24579"/>
          <p:cNvSpPr/>
          <p:nvPr/>
        </p:nvSpPr>
        <p:spPr>
          <a:xfrm rot="21348005">
            <a:off x="179388" y="765175"/>
            <a:ext cx="6840537" cy="215900"/>
          </a:xfrm>
          <a:prstGeom prst="lightningBolt">
            <a:avLst/>
          </a:prstGeom>
          <a:solidFill>
            <a:schemeClr val="accent1"/>
          </a:solidFill>
          <a:ln w="9525">
            <a:noFill/>
          </a:ln>
          <a:effectLst>
            <a:prstShdw prst="shdw13" dist="53882" dir="13499999">
              <a:schemeClr val="tx2">
                <a:alpha val="50000"/>
              </a:schemeClr>
            </a:prst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24581" name="矩形 24580"/>
          <p:cNvSpPr/>
          <p:nvPr/>
        </p:nvSpPr>
        <p:spPr>
          <a:xfrm>
            <a:off x="914400" y="457200"/>
            <a:ext cx="5489575" cy="574675"/>
          </a:xfrm>
          <a:prstGeom prst="rect">
            <a:avLst/>
          </a:prstGeom>
          <a:solidFill>
            <a:srgbClr val="FF99CC"/>
          </a:solidFill>
          <a:ln w="9525">
            <a:noFill/>
          </a:ln>
          <a:effectLst>
            <a:outerShdw dist="107763" dir="13499999" sx="75000" sy="75000" algn="tl" rotWithShape="0">
              <a:srgbClr val="969696">
                <a:alpha val="50000"/>
              </a:srgbClr>
            </a:outerShdw>
          </a:effectLst>
        </p:spPr>
        <p:txBody>
          <a:bodyPr lIns="0" tIns="0" rIns="0" bIns="36000" anchor="ctr" anchorCtr="1"/>
          <a:lstStyle/>
          <a:p>
            <a:pPr algn="ctr"/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公共场所防火须知</a:t>
            </a:r>
            <a:endParaRPr lang="zh-CN" altLang="en-US" sz="32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582" name="文本框 24581"/>
          <p:cNvSpPr txBox="1"/>
          <p:nvPr/>
        </p:nvSpPr>
        <p:spPr>
          <a:xfrm>
            <a:off x="1676400" y="2895600"/>
            <a:ext cx="6797040" cy="1383665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accent1"/>
            </a:outerShdw>
          </a:effectLst>
        </p:spPr>
        <p:txBody>
          <a:bodyPr wrap="square">
            <a:spAutoFit/>
          </a:bodyPr>
          <a:lstStyle/>
          <a:p>
            <a:r>
              <a:rPr lang="zh-CN" altLang="en-US" sz="2800" b="1">
                <a:effectLst>
                  <a:outerShdw blurRad="38100" dist="38100" dir="2700000">
                    <a:srgbClr val="FFFFFF"/>
                  </a:outerShdw>
                </a:effectLst>
                <a:latin typeface="Comic Sans MS" panose="030F0702030302020204" pitchFamily="66" charset="0"/>
                <a:ea typeface="华文中宋" pitchFamily="2" charset="-122"/>
              </a:rPr>
              <a:t>现代化的商场、宾馆、图书馆等许多公共场所的墙上都安装有红色的火警按钮，千万不可随意按动。</a:t>
            </a:r>
            <a:endParaRPr lang="zh-CN" altLang="en-US" sz="2800" b="1">
              <a:effectLst>
                <a:outerShdw blurRad="38100" dist="38100" dir="2700000">
                  <a:srgbClr val="FFFFFF"/>
                </a:outerShdw>
              </a:effectLst>
              <a:latin typeface="Comic Sans MS" panose="030F0702030302020204" pitchFamily="66" charset="0"/>
              <a:ea typeface="华文中宋" pitchFamily="2" charset="-122"/>
            </a:endParaRPr>
          </a:p>
        </p:txBody>
      </p:sp>
      <p:sp>
        <p:nvSpPr>
          <p:cNvPr id="24583" name="文本框 24582"/>
          <p:cNvSpPr txBox="1"/>
          <p:nvPr/>
        </p:nvSpPr>
        <p:spPr>
          <a:xfrm>
            <a:off x="1600200" y="4267200"/>
            <a:ext cx="7121525" cy="1383665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accent1"/>
            </a:outerShdw>
          </a:effectLst>
        </p:spPr>
        <p:txBody>
          <a:bodyPr wrap="square">
            <a:spAutoFit/>
          </a:bodyPr>
          <a:lstStyle/>
          <a:p>
            <a:r>
              <a:rPr lang="zh-CN" altLang="en-US" sz="2800" b="1">
                <a:effectLst>
                  <a:outerShdw blurRad="38100" dist="38100" dir="2700000">
                    <a:srgbClr val="FFFFFF"/>
                  </a:outerShdw>
                </a:effectLst>
                <a:latin typeface="Comic Sans MS" panose="030F0702030302020204" pitchFamily="66" charset="0"/>
                <a:ea typeface="华文中宋" pitchFamily="2" charset="-122"/>
              </a:rPr>
              <a:t>楼梯通道是发生火灾时人员脱险逃生的通道，也是抢救火场被困人员的必经之路，不要在这些重要部位停放自行车或堆放杂物。</a:t>
            </a:r>
            <a:endParaRPr lang="zh-CN" altLang="en-US" sz="2800" b="1">
              <a:effectLst>
                <a:outerShdw blurRad="38100" dist="38100" dir="2700000">
                  <a:srgbClr val="FFFFFF"/>
                </a:outerShdw>
              </a:effectLst>
              <a:latin typeface="Comic Sans MS" panose="030F0702030302020204" pitchFamily="66" charset="0"/>
              <a:ea typeface="华文中宋" pitchFamily="2" charset="-122"/>
            </a:endParaRPr>
          </a:p>
        </p:txBody>
      </p:sp>
      <p:sp>
        <p:nvSpPr>
          <p:cNvPr id="24584" name="未知"/>
          <p:cNvSpPr/>
          <p:nvPr/>
        </p:nvSpPr>
        <p:spPr>
          <a:xfrm rot="19583441">
            <a:off x="990600" y="1828800"/>
            <a:ext cx="442913" cy="387350"/>
          </a:xfrm>
          <a:custGeom>
            <a:avLst/>
            <a:gdLst/>
            <a:ahLst/>
            <a:cxnLst/>
            <a:rect l="0" t="0" r="0" b="0"/>
            <a:pathLst>
              <a:path w="673" h="598">
                <a:moveTo>
                  <a:pt x="431" y="46"/>
                </a:moveTo>
                <a:cubicBezTo>
                  <a:pt x="431" y="54"/>
                  <a:pt x="386" y="144"/>
                  <a:pt x="341" y="182"/>
                </a:cubicBezTo>
                <a:cubicBezTo>
                  <a:pt x="296" y="220"/>
                  <a:pt x="197" y="227"/>
                  <a:pt x="159" y="272"/>
                </a:cubicBezTo>
                <a:cubicBezTo>
                  <a:pt x="121" y="317"/>
                  <a:pt x="91" y="416"/>
                  <a:pt x="114" y="454"/>
                </a:cubicBezTo>
                <a:cubicBezTo>
                  <a:pt x="137" y="492"/>
                  <a:pt x="257" y="522"/>
                  <a:pt x="295" y="499"/>
                </a:cubicBezTo>
                <a:cubicBezTo>
                  <a:pt x="333" y="476"/>
                  <a:pt x="356" y="348"/>
                  <a:pt x="341" y="318"/>
                </a:cubicBezTo>
                <a:cubicBezTo>
                  <a:pt x="326" y="288"/>
                  <a:pt x="220" y="303"/>
                  <a:pt x="205" y="318"/>
                </a:cubicBezTo>
                <a:cubicBezTo>
                  <a:pt x="190" y="333"/>
                  <a:pt x="258" y="408"/>
                  <a:pt x="250" y="408"/>
                </a:cubicBezTo>
                <a:cubicBezTo>
                  <a:pt x="242" y="408"/>
                  <a:pt x="114" y="356"/>
                  <a:pt x="159" y="318"/>
                </a:cubicBezTo>
                <a:cubicBezTo>
                  <a:pt x="204" y="280"/>
                  <a:pt x="439" y="227"/>
                  <a:pt x="522" y="182"/>
                </a:cubicBezTo>
                <a:cubicBezTo>
                  <a:pt x="605" y="137"/>
                  <a:pt x="673" y="1"/>
                  <a:pt x="658" y="46"/>
                </a:cubicBezTo>
                <a:cubicBezTo>
                  <a:pt x="643" y="91"/>
                  <a:pt x="529" y="371"/>
                  <a:pt x="431" y="454"/>
                </a:cubicBezTo>
                <a:cubicBezTo>
                  <a:pt x="333" y="537"/>
                  <a:pt x="136" y="598"/>
                  <a:pt x="68" y="545"/>
                </a:cubicBezTo>
                <a:cubicBezTo>
                  <a:pt x="0" y="492"/>
                  <a:pt x="0" y="212"/>
                  <a:pt x="23" y="136"/>
                </a:cubicBezTo>
                <a:cubicBezTo>
                  <a:pt x="46" y="60"/>
                  <a:pt x="160" y="114"/>
                  <a:pt x="205" y="91"/>
                </a:cubicBezTo>
                <a:cubicBezTo>
                  <a:pt x="250" y="68"/>
                  <a:pt x="288" y="0"/>
                  <a:pt x="295" y="0"/>
                </a:cubicBezTo>
                <a:cubicBezTo>
                  <a:pt x="302" y="0"/>
                  <a:pt x="265" y="68"/>
                  <a:pt x="250" y="91"/>
                </a:cubicBezTo>
                <a:cubicBezTo>
                  <a:pt x="235" y="114"/>
                  <a:pt x="190" y="129"/>
                  <a:pt x="205" y="136"/>
                </a:cubicBezTo>
                <a:cubicBezTo>
                  <a:pt x="220" y="143"/>
                  <a:pt x="303" y="151"/>
                  <a:pt x="341" y="136"/>
                </a:cubicBezTo>
                <a:cubicBezTo>
                  <a:pt x="379" y="121"/>
                  <a:pt x="431" y="38"/>
                  <a:pt x="431" y="46"/>
                </a:cubicBezTo>
                <a:close/>
              </a:path>
            </a:pathLst>
          </a:custGeom>
          <a:solidFill>
            <a:schemeClr val="tx2"/>
          </a:solidFill>
          <a:ln w="2857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  <a:effectLst>
            <a:outerShdw dist="35921" dir="2699999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24585" name="未知"/>
          <p:cNvSpPr/>
          <p:nvPr/>
        </p:nvSpPr>
        <p:spPr>
          <a:xfrm rot="19583441">
            <a:off x="928688" y="3124200"/>
            <a:ext cx="442912" cy="387350"/>
          </a:xfrm>
          <a:custGeom>
            <a:avLst/>
            <a:gdLst/>
            <a:ahLst/>
            <a:cxnLst/>
            <a:rect l="0" t="0" r="0" b="0"/>
            <a:pathLst>
              <a:path w="673" h="598">
                <a:moveTo>
                  <a:pt x="431" y="46"/>
                </a:moveTo>
                <a:cubicBezTo>
                  <a:pt x="431" y="54"/>
                  <a:pt x="386" y="144"/>
                  <a:pt x="341" y="182"/>
                </a:cubicBezTo>
                <a:cubicBezTo>
                  <a:pt x="296" y="220"/>
                  <a:pt x="197" y="227"/>
                  <a:pt x="159" y="272"/>
                </a:cubicBezTo>
                <a:cubicBezTo>
                  <a:pt x="121" y="317"/>
                  <a:pt x="91" y="416"/>
                  <a:pt x="114" y="454"/>
                </a:cubicBezTo>
                <a:cubicBezTo>
                  <a:pt x="137" y="492"/>
                  <a:pt x="257" y="522"/>
                  <a:pt x="295" y="499"/>
                </a:cubicBezTo>
                <a:cubicBezTo>
                  <a:pt x="333" y="476"/>
                  <a:pt x="356" y="348"/>
                  <a:pt x="341" y="318"/>
                </a:cubicBezTo>
                <a:cubicBezTo>
                  <a:pt x="326" y="288"/>
                  <a:pt x="220" y="303"/>
                  <a:pt x="205" y="318"/>
                </a:cubicBezTo>
                <a:cubicBezTo>
                  <a:pt x="190" y="333"/>
                  <a:pt x="258" y="408"/>
                  <a:pt x="250" y="408"/>
                </a:cubicBezTo>
                <a:cubicBezTo>
                  <a:pt x="242" y="408"/>
                  <a:pt x="114" y="356"/>
                  <a:pt x="159" y="318"/>
                </a:cubicBezTo>
                <a:cubicBezTo>
                  <a:pt x="204" y="280"/>
                  <a:pt x="439" y="227"/>
                  <a:pt x="522" y="182"/>
                </a:cubicBezTo>
                <a:cubicBezTo>
                  <a:pt x="605" y="137"/>
                  <a:pt x="673" y="1"/>
                  <a:pt x="658" y="46"/>
                </a:cubicBezTo>
                <a:cubicBezTo>
                  <a:pt x="643" y="91"/>
                  <a:pt x="529" y="371"/>
                  <a:pt x="431" y="454"/>
                </a:cubicBezTo>
                <a:cubicBezTo>
                  <a:pt x="333" y="537"/>
                  <a:pt x="136" y="598"/>
                  <a:pt x="68" y="545"/>
                </a:cubicBezTo>
                <a:cubicBezTo>
                  <a:pt x="0" y="492"/>
                  <a:pt x="0" y="212"/>
                  <a:pt x="23" y="136"/>
                </a:cubicBezTo>
                <a:cubicBezTo>
                  <a:pt x="46" y="60"/>
                  <a:pt x="160" y="114"/>
                  <a:pt x="205" y="91"/>
                </a:cubicBezTo>
                <a:cubicBezTo>
                  <a:pt x="250" y="68"/>
                  <a:pt x="288" y="0"/>
                  <a:pt x="295" y="0"/>
                </a:cubicBezTo>
                <a:cubicBezTo>
                  <a:pt x="302" y="0"/>
                  <a:pt x="265" y="68"/>
                  <a:pt x="250" y="91"/>
                </a:cubicBezTo>
                <a:cubicBezTo>
                  <a:pt x="235" y="114"/>
                  <a:pt x="190" y="129"/>
                  <a:pt x="205" y="136"/>
                </a:cubicBezTo>
                <a:cubicBezTo>
                  <a:pt x="220" y="143"/>
                  <a:pt x="303" y="151"/>
                  <a:pt x="341" y="136"/>
                </a:cubicBezTo>
                <a:cubicBezTo>
                  <a:pt x="379" y="121"/>
                  <a:pt x="431" y="38"/>
                  <a:pt x="431" y="46"/>
                </a:cubicBezTo>
                <a:close/>
              </a:path>
            </a:pathLst>
          </a:custGeom>
          <a:solidFill>
            <a:schemeClr val="tx2"/>
          </a:solidFill>
          <a:ln w="2857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  <a:effectLst>
            <a:outerShdw dist="35921" dir="2699999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24586" name="未知"/>
          <p:cNvSpPr/>
          <p:nvPr/>
        </p:nvSpPr>
        <p:spPr>
          <a:xfrm rot="19583441">
            <a:off x="914400" y="4343400"/>
            <a:ext cx="422275" cy="387350"/>
          </a:xfrm>
          <a:custGeom>
            <a:avLst/>
            <a:gdLst/>
            <a:ahLst/>
            <a:cxnLst/>
            <a:rect l="0" t="0" r="0" b="0"/>
            <a:pathLst>
              <a:path w="673" h="598">
                <a:moveTo>
                  <a:pt x="431" y="46"/>
                </a:moveTo>
                <a:cubicBezTo>
                  <a:pt x="431" y="54"/>
                  <a:pt x="386" y="144"/>
                  <a:pt x="341" y="182"/>
                </a:cubicBezTo>
                <a:cubicBezTo>
                  <a:pt x="296" y="220"/>
                  <a:pt x="197" y="227"/>
                  <a:pt x="159" y="272"/>
                </a:cubicBezTo>
                <a:cubicBezTo>
                  <a:pt x="121" y="317"/>
                  <a:pt x="91" y="416"/>
                  <a:pt x="114" y="454"/>
                </a:cubicBezTo>
                <a:cubicBezTo>
                  <a:pt x="137" y="492"/>
                  <a:pt x="257" y="522"/>
                  <a:pt x="295" y="499"/>
                </a:cubicBezTo>
                <a:cubicBezTo>
                  <a:pt x="333" y="476"/>
                  <a:pt x="356" y="348"/>
                  <a:pt x="341" y="318"/>
                </a:cubicBezTo>
                <a:cubicBezTo>
                  <a:pt x="326" y="288"/>
                  <a:pt x="220" y="303"/>
                  <a:pt x="205" y="318"/>
                </a:cubicBezTo>
                <a:cubicBezTo>
                  <a:pt x="190" y="333"/>
                  <a:pt x="258" y="408"/>
                  <a:pt x="250" y="408"/>
                </a:cubicBezTo>
                <a:cubicBezTo>
                  <a:pt x="242" y="408"/>
                  <a:pt x="114" y="356"/>
                  <a:pt x="159" y="318"/>
                </a:cubicBezTo>
                <a:cubicBezTo>
                  <a:pt x="204" y="280"/>
                  <a:pt x="439" y="227"/>
                  <a:pt x="522" y="182"/>
                </a:cubicBezTo>
                <a:cubicBezTo>
                  <a:pt x="605" y="137"/>
                  <a:pt x="673" y="1"/>
                  <a:pt x="658" y="46"/>
                </a:cubicBezTo>
                <a:cubicBezTo>
                  <a:pt x="643" y="91"/>
                  <a:pt x="529" y="371"/>
                  <a:pt x="431" y="454"/>
                </a:cubicBezTo>
                <a:cubicBezTo>
                  <a:pt x="333" y="537"/>
                  <a:pt x="136" y="598"/>
                  <a:pt x="68" y="545"/>
                </a:cubicBezTo>
                <a:cubicBezTo>
                  <a:pt x="0" y="492"/>
                  <a:pt x="0" y="212"/>
                  <a:pt x="23" y="136"/>
                </a:cubicBezTo>
                <a:cubicBezTo>
                  <a:pt x="46" y="60"/>
                  <a:pt x="160" y="114"/>
                  <a:pt x="205" y="91"/>
                </a:cubicBezTo>
                <a:cubicBezTo>
                  <a:pt x="250" y="68"/>
                  <a:pt x="288" y="0"/>
                  <a:pt x="295" y="0"/>
                </a:cubicBezTo>
                <a:cubicBezTo>
                  <a:pt x="302" y="0"/>
                  <a:pt x="265" y="68"/>
                  <a:pt x="250" y="91"/>
                </a:cubicBezTo>
                <a:cubicBezTo>
                  <a:pt x="235" y="114"/>
                  <a:pt x="190" y="129"/>
                  <a:pt x="205" y="136"/>
                </a:cubicBezTo>
                <a:cubicBezTo>
                  <a:pt x="220" y="143"/>
                  <a:pt x="303" y="151"/>
                  <a:pt x="341" y="136"/>
                </a:cubicBezTo>
                <a:cubicBezTo>
                  <a:pt x="379" y="121"/>
                  <a:pt x="431" y="38"/>
                  <a:pt x="431" y="46"/>
                </a:cubicBezTo>
                <a:close/>
              </a:path>
            </a:pathLst>
          </a:custGeom>
          <a:solidFill>
            <a:schemeClr val="tx2"/>
          </a:solidFill>
          <a:ln w="2857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  <a:effectLst>
            <a:outerShdw dist="35921" dir="2699999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文本占位符 25601"/>
          <p:cNvSpPr>
            <a:spLocks noGrp="1"/>
          </p:cNvSpPr>
          <p:nvPr>
            <p:ph type="body" idx="1"/>
          </p:nvPr>
        </p:nvSpPr>
        <p:spPr>
          <a:xfrm>
            <a:off x="78740" y="1066800"/>
            <a:ext cx="7086600" cy="1371600"/>
          </a:xfrm>
        </p:spPr>
        <p:txBody>
          <a:bodyPr/>
          <a:lstStyle/>
          <a:p>
            <a:pPr>
              <a:buNone/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（1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）当身上衣服着火时，可立即 ＿＿＿。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None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  Ａ.奔跑离开火场，灭掉身上火苗 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None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  Ｂ.用手或物品扑打身上火苗 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None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  Ｃ.就地打滚，压灭身上火苗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603" name="矩形 25602" descr="信纸12"/>
          <p:cNvSpPr/>
          <p:nvPr/>
        </p:nvSpPr>
        <p:spPr>
          <a:xfrm>
            <a:off x="533400" y="152400"/>
            <a:ext cx="8458200" cy="762000"/>
          </a:xfrm>
          <a:prstGeom prst="rect">
            <a:avLst/>
          </a:prstGeom>
          <a:blipFill rotWithShape="0">
            <a:blip r:embed="rId1"/>
            <a:stretch>
              <a:fillRect b="-732500"/>
            </a:stretch>
          </a:blipFill>
          <a:ln w="9525"/>
          <a:scene3d>
            <a:camera prst="legacyPerspectiveBottomLeft">
              <a:rot lat="0" lon="0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anchor="ctr">
            <a:flatTx/>
          </a:bodyPr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/>
            <a:br>
              <a:rPr lang="zh-CN" altLang="en-US" sz="2800" b="1" dirty="0">
                <a:solidFill>
                  <a:srgbClr val="3366FF"/>
                </a:solidFill>
                <a:latin typeface="楷体" panose="02010609060101010101" pitchFamily="1" charset="-122"/>
                <a:ea typeface="楷体" panose="02010609060101010101" pitchFamily="1" charset="-122"/>
              </a:rPr>
            </a:br>
            <a:r>
              <a:rPr lang="zh-CN" altLang="en-US" sz="2800" b="1" dirty="0">
                <a:solidFill>
                  <a:srgbClr val="0033CC"/>
                </a:solidFill>
                <a:latin typeface="宋体" panose="02010600030101010101" pitchFamily="2" charset="-122"/>
              </a:rPr>
              <a:t>亲爱的同学们，我们上完这一节课之后，你们一定收获了不少知识了吧</a:t>
            </a:r>
            <a:br>
              <a:rPr lang="zh-CN" altLang="en-US" sz="3800" b="1" dirty="0">
                <a:solidFill>
                  <a:srgbClr val="3366FF"/>
                </a:solidFill>
                <a:latin typeface="楷体" panose="02010609060101010101" pitchFamily="1" charset="-122"/>
                <a:ea typeface="楷体" panose="02010609060101010101" pitchFamily="1" charset="-122"/>
              </a:rPr>
            </a:br>
            <a:endParaRPr lang="zh-CN" altLang="en-US" sz="3800" b="1" dirty="0">
              <a:solidFill>
                <a:srgbClr val="3366FF"/>
              </a:solidFill>
              <a:latin typeface="楷体" panose="02010609060101010101" pitchFamily="1" charset="-122"/>
              <a:ea typeface="楷体" panose="02010609060101010101" pitchFamily="1" charset="-122"/>
            </a:endParaRPr>
          </a:p>
        </p:txBody>
      </p:sp>
      <p:pic>
        <p:nvPicPr>
          <p:cNvPr id="25604" name="图片 25603" descr="MC900427211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4953000"/>
            <a:ext cx="939800" cy="14192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05" name="组合 25604"/>
          <p:cNvGrpSpPr/>
          <p:nvPr/>
        </p:nvGrpSpPr>
        <p:grpSpPr>
          <a:xfrm>
            <a:off x="0" y="6135688"/>
            <a:ext cx="720725" cy="722312"/>
            <a:chOff x="0" y="0"/>
            <a:chExt cx="454" cy="455"/>
          </a:xfrm>
        </p:grpSpPr>
        <p:pic>
          <p:nvPicPr>
            <p:cNvPr id="25606" name="图片 25605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54" cy="4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607" name="文本框 25606">
              <a:hlinkClick r:id="rId4" action="ppaction://hlinksldjump"/>
            </p:cNvPr>
            <p:cNvSpPr txBox="1"/>
            <p:nvPr/>
          </p:nvSpPr>
          <p:spPr>
            <a:xfrm>
              <a:off x="0" y="119"/>
              <a:ext cx="453" cy="21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zh-CN" altLang="en-US" sz="1600" b="1">
                  <a:solidFill>
                    <a:schemeClr val="accent2"/>
                  </a:solidFill>
                  <a:latin typeface="Arial" panose="020B0604020202020204" pitchFamily="34" charset="0"/>
                  <a:ea typeface="楷体" panose="02010609060101010101" pitchFamily="1" charset="-122"/>
                </a:rPr>
                <a:t>返回</a:t>
              </a:r>
              <a:endParaRPr lang="zh-CN" altLang="en-US" sz="1600" b="1">
                <a:solidFill>
                  <a:schemeClr val="accent2"/>
                </a:solidFill>
                <a:latin typeface="Arial" panose="020B0604020202020204" pitchFamily="34" charset="0"/>
                <a:ea typeface="楷体" panose="02010609060101010101" pitchFamily="1" charset="-122"/>
              </a:endParaRPr>
            </a:p>
          </p:txBody>
        </p:sp>
      </p:grpSp>
      <p:sp>
        <p:nvSpPr>
          <p:cNvPr id="25608" name="文本框 25607"/>
          <p:cNvSpPr txBox="1"/>
          <p:nvPr/>
        </p:nvSpPr>
        <p:spPr>
          <a:xfrm>
            <a:off x="3717925" y="1066800"/>
            <a:ext cx="777875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 eaLnBrk="0" hangingPunct="0"/>
            <a:r>
              <a:rPr lang="en-GB" altLang="en-US" sz="2000" dirty="0">
                <a:solidFill>
                  <a:srgbClr val="FF0000"/>
                </a:solidFill>
                <a:latin typeface="Arial Black" panose="020B0A04020102020204" pitchFamily="2" charset="0"/>
                <a:ea typeface="宋体" panose="02010600030101010101" pitchFamily="2" charset="-122"/>
              </a:rPr>
              <a:t>C</a:t>
            </a:r>
            <a:endParaRPr lang="en-GB" altLang="en-US" sz="2000" dirty="0">
              <a:solidFill>
                <a:srgbClr val="FF0000"/>
              </a:solidFill>
              <a:latin typeface="Arial Black" panose="020B0A04020102020204" pitchFamily="2" charset="0"/>
              <a:ea typeface="宋体" panose="02010600030101010101" pitchFamily="2" charset="-122"/>
            </a:endParaRPr>
          </a:p>
        </p:txBody>
      </p:sp>
      <p:sp>
        <p:nvSpPr>
          <p:cNvPr id="25609" name="文本框 25608"/>
          <p:cNvSpPr txBox="1"/>
          <p:nvPr/>
        </p:nvSpPr>
        <p:spPr>
          <a:xfrm>
            <a:off x="228600" y="2521585"/>
            <a:ext cx="12120880" cy="15068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2）火警电话、交通事故报警台、急救电话各是什(     )? 　　                                      </a:t>
            </a:r>
            <a:endParaRPr lang="en-GB" altLang="en-US" sz="2000" dirty="0">
              <a:solidFill>
                <a:srgbClr val="FF0000"/>
              </a:solidFill>
              <a:latin typeface="Arial Black" panose="020B0A04020102020204" pitchFamily="2" charset="0"/>
              <a:ea typeface="宋体" panose="02010600030101010101" pitchFamily="2" charset="-122"/>
            </a:endParaRPr>
          </a:p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A.119   122   120 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B.119   120   122 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C.119   110   122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610" name="文本框 25609"/>
          <p:cNvSpPr txBox="1"/>
          <p:nvPr/>
        </p:nvSpPr>
        <p:spPr>
          <a:xfrm>
            <a:off x="78740" y="3795395"/>
            <a:ext cx="9733280" cy="150685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3）着火逃生时，火焰夹着浓烟。辨别逃离方向时，一定要注意朝（   ）迅速撤离。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   A．有事故照明或明亮处 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   B．室内 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   C．电梯内 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120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5611" name="文本框 25610"/>
          <p:cNvSpPr txBox="1"/>
          <p:nvPr/>
        </p:nvSpPr>
        <p:spPr>
          <a:xfrm>
            <a:off x="719455" y="5029200"/>
            <a:ext cx="5670550" cy="16300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（4）以下防止烟气中毒的不正确的方法是（     ）。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  A．用湿毛巾捂住口鼻 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  B．匍匐前进逃离火场 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  C．直起身子往外跑</a:t>
            </a:r>
            <a:endParaRPr lang="zh-CN" altLang="en-US" sz="200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5612" name="文本框 25611"/>
          <p:cNvSpPr txBox="1"/>
          <p:nvPr/>
        </p:nvSpPr>
        <p:spPr>
          <a:xfrm>
            <a:off x="5899785" y="2521585"/>
            <a:ext cx="777875" cy="39687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pPr algn="ctr" eaLnBrk="0" hangingPunct="0"/>
            <a:r>
              <a:rPr lang="zh-CN" altLang="en-US" sz="2000" dirty="0">
                <a:solidFill>
                  <a:srgbClr val="FF0000"/>
                </a:solidFill>
                <a:latin typeface="Arial Black" panose="020B0A04020102020204" pitchFamily="2" charset="0"/>
                <a:ea typeface="宋体" panose="02010600030101010101" pitchFamily="2" charset="-122"/>
              </a:rPr>
              <a:t>A</a:t>
            </a:r>
            <a:endParaRPr lang="zh-CN" altLang="en-US" sz="2000" dirty="0">
              <a:solidFill>
                <a:srgbClr val="FF0000"/>
              </a:solidFill>
              <a:latin typeface="Arial Black" panose="020B0A04020102020204" pitchFamily="2" charset="0"/>
              <a:ea typeface="宋体" panose="02010600030101010101" pitchFamily="2" charset="-122"/>
            </a:endParaRPr>
          </a:p>
        </p:txBody>
      </p:sp>
      <p:sp>
        <p:nvSpPr>
          <p:cNvPr id="25613" name="文本框 25612"/>
          <p:cNvSpPr txBox="1"/>
          <p:nvPr/>
        </p:nvSpPr>
        <p:spPr>
          <a:xfrm>
            <a:off x="7635875" y="3795395"/>
            <a:ext cx="777875" cy="39687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pPr algn="ctr" eaLnBrk="0" hangingPunct="0"/>
            <a:r>
              <a:rPr lang="zh-CN" altLang="en-US" sz="2000" dirty="0">
                <a:solidFill>
                  <a:srgbClr val="FF0000"/>
                </a:solidFill>
                <a:latin typeface="Arial Black" panose="020B0A04020102020204" pitchFamily="2" charset="0"/>
                <a:ea typeface="宋体" panose="02010600030101010101" pitchFamily="2" charset="-122"/>
              </a:rPr>
              <a:t>A</a:t>
            </a:r>
            <a:endParaRPr lang="zh-CN" altLang="en-US" sz="2000" dirty="0">
              <a:solidFill>
                <a:srgbClr val="FF0000"/>
              </a:solidFill>
              <a:latin typeface="Arial Black" panose="020B0A04020102020204" pitchFamily="2" charset="0"/>
              <a:ea typeface="宋体" panose="02010600030101010101" pitchFamily="2" charset="-122"/>
            </a:endParaRPr>
          </a:p>
        </p:txBody>
      </p:sp>
      <p:sp>
        <p:nvSpPr>
          <p:cNvPr id="25614" name="文本框 25613"/>
          <p:cNvSpPr txBox="1"/>
          <p:nvPr/>
        </p:nvSpPr>
        <p:spPr>
          <a:xfrm>
            <a:off x="1014730" y="5302250"/>
            <a:ext cx="777875" cy="39687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pPr algn="ctr" eaLnBrk="0" hangingPunct="0"/>
            <a:r>
              <a:rPr lang="en-GB" altLang="en-US" sz="2000" dirty="0">
                <a:solidFill>
                  <a:srgbClr val="FF0000"/>
                </a:solidFill>
                <a:latin typeface="Arial Black" panose="020B0A04020102020204" pitchFamily="2" charset="0"/>
                <a:ea typeface="宋体" panose="02010600030101010101" pitchFamily="2" charset="-122"/>
              </a:rPr>
              <a:t>C</a:t>
            </a:r>
            <a:endParaRPr lang="en-GB" altLang="en-US" sz="2000" dirty="0">
              <a:solidFill>
                <a:srgbClr val="FF0000"/>
              </a:solidFill>
              <a:latin typeface="Arial Black" panose="020B0A0402010202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8" grpId="0" bldLvl="0" build="allAtOnce"/>
      <p:bldP spid="25612" grpId="0" bldLvl="0" build="allAtOnce"/>
      <p:bldP spid="25613" grpId="0" bldLvl="0" build="allAtOnce"/>
      <p:bldP spid="25614" grpId="0" bldLvl="0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标题 2048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/>
        </p:txBody>
      </p:sp>
      <p:sp>
        <p:nvSpPr>
          <p:cNvPr id="20483" name="文本占位符 2048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pic>
        <p:nvPicPr>
          <p:cNvPr id="20484" name="图片 20483" descr="m_6_634546535194687500_164998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925" y="-23812"/>
            <a:ext cx="9109075" cy="68278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5" name="文本框 20484"/>
          <p:cNvSpPr txBox="1"/>
          <p:nvPr/>
        </p:nvSpPr>
        <p:spPr>
          <a:xfrm>
            <a:off x="107950" y="188913"/>
            <a:ext cx="8929688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" panose="020B0604020202020204" pitchFamily="34" charset="0"/>
              </a:rPr>
              <a:t>5</a:t>
            </a:r>
            <a:r>
              <a:rPr lang="zh-CN" altLang="en-US" sz="3600" b="1" dirty="0">
                <a:latin typeface="Arial" panose="020B0604020202020204" pitchFamily="34" charset="0"/>
              </a:rPr>
              <a:t>、油锅着火不用慌</a:t>
            </a:r>
            <a:endParaRPr lang="zh-CN" altLang="en-US" sz="3600" b="1" dirty="0">
              <a:latin typeface="Arial" panose="020B0604020202020204" pitchFamily="34" charset="0"/>
            </a:endParaRPr>
          </a:p>
          <a:p>
            <a:r>
              <a:rPr lang="zh-CN" altLang="en-US" sz="3600" b="1" dirty="0">
                <a:latin typeface="Arial" panose="020B0604020202020204" pitchFamily="34" charset="0"/>
              </a:rPr>
              <a:t>　　家里来客人了，妈妈正在炒菜，这时，油锅突然着火了，请你来教教妈妈该怎么办？</a:t>
            </a:r>
            <a:endParaRPr lang="zh-CN" altLang="en-US" sz="3600" dirty="0">
              <a:latin typeface="Arial" panose="020B0604020202020204" pitchFamily="34" charset="0"/>
            </a:endParaRPr>
          </a:p>
        </p:txBody>
      </p:sp>
      <p:sp>
        <p:nvSpPr>
          <p:cNvPr id="20486" name="文本框 20485"/>
          <p:cNvSpPr txBox="1"/>
          <p:nvPr/>
        </p:nvSpPr>
        <p:spPr>
          <a:xfrm>
            <a:off x="323850" y="2565400"/>
            <a:ext cx="7466013" cy="35052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Arial" panose="020B0604020202020204" pitchFamily="34" charset="0"/>
              </a:rPr>
              <a:t>A、用水泼火可以吗？(　　)</a:t>
            </a:r>
            <a:endParaRPr lang="zh-CN" altLang="en-US" sz="2800" dirty="0">
              <a:latin typeface="Arial" panose="020B0604020202020204" pitchFamily="34" charset="0"/>
            </a:endParaRPr>
          </a:p>
          <a:p>
            <a:r>
              <a:rPr lang="zh-CN" altLang="en-US" sz="2800" dirty="0">
                <a:latin typeface="Arial" panose="020B0604020202020204" pitchFamily="34" charset="0"/>
              </a:rPr>
              <a:t>　　</a:t>
            </a:r>
            <a:endParaRPr lang="zh-CN" altLang="en-US" sz="2800" dirty="0">
              <a:latin typeface="Arial" panose="020B0604020202020204" pitchFamily="34" charset="0"/>
            </a:endParaRPr>
          </a:p>
          <a:p>
            <a:r>
              <a:rPr lang="zh-CN" altLang="en-US" sz="2800" dirty="0">
                <a:latin typeface="Arial" panose="020B0604020202020204" pitchFamily="34" charset="0"/>
              </a:rPr>
              <a:t>B、用锅盖盖上可以吗(　　)</a:t>
            </a:r>
            <a:endParaRPr lang="zh-CN" altLang="en-US" sz="2800" dirty="0">
              <a:latin typeface="Arial" panose="020B0604020202020204" pitchFamily="34" charset="0"/>
            </a:endParaRPr>
          </a:p>
          <a:p>
            <a:r>
              <a:rPr lang="zh-CN" altLang="en-US" sz="2800" dirty="0">
                <a:latin typeface="Arial" panose="020B0604020202020204" pitchFamily="34" charset="0"/>
              </a:rPr>
              <a:t>　　</a:t>
            </a:r>
            <a:endParaRPr lang="zh-CN" altLang="en-US" sz="2800" dirty="0">
              <a:latin typeface="Arial" panose="020B0604020202020204" pitchFamily="34" charset="0"/>
            </a:endParaRPr>
          </a:p>
          <a:p>
            <a:r>
              <a:rPr lang="zh-CN" altLang="en-US" sz="2800" dirty="0">
                <a:latin typeface="Arial" panose="020B0604020202020204" pitchFamily="34" charset="0"/>
              </a:rPr>
              <a:t>C、用湿抹布覆盖火苗可以吗  ？(　　)</a:t>
            </a:r>
            <a:endParaRPr lang="zh-CN" altLang="en-US" sz="2800" dirty="0">
              <a:latin typeface="Arial" panose="020B0604020202020204" pitchFamily="34" charset="0"/>
            </a:endParaRPr>
          </a:p>
          <a:p>
            <a:r>
              <a:rPr lang="zh-CN" altLang="en-US" sz="2800" dirty="0">
                <a:latin typeface="Arial" panose="020B0604020202020204" pitchFamily="34" charset="0"/>
              </a:rPr>
              <a:t>　　</a:t>
            </a:r>
            <a:endParaRPr lang="zh-CN" altLang="en-US" sz="2800" dirty="0">
              <a:latin typeface="Arial" panose="020B0604020202020204" pitchFamily="34" charset="0"/>
            </a:endParaRPr>
          </a:p>
          <a:p>
            <a:r>
              <a:rPr lang="zh-CN" altLang="en-US" sz="2800" dirty="0">
                <a:latin typeface="Arial" panose="020B0604020202020204" pitchFamily="34" charset="0"/>
              </a:rPr>
              <a:t>D、把切好的蔬菜倒入锅内可以吗(　　)</a:t>
            </a:r>
            <a:endParaRPr lang="zh-CN" altLang="en-US" sz="2800" dirty="0">
              <a:latin typeface="Arial" panose="020B0604020202020204" pitchFamily="34" charset="0"/>
            </a:endParaRPr>
          </a:p>
          <a:p>
            <a:r>
              <a:rPr lang="zh-CN" altLang="en-US" sz="2800" dirty="0">
                <a:latin typeface="Arial" panose="020B0604020202020204" pitchFamily="34" charset="0"/>
              </a:rPr>
              <a:t>　　</a:t>
            </a:r>
            <a:endParaRPr lang="zh-CN" altLang="en-US" sz="2800" dirty="0">
              <a:latin typeface="Arial" panose="020B0604020202020204" pitchFamily="34" charset="0"/>
            </a:endParaRPr>
          </a:p>
        </p:txBody>
      </p:sp>
      <p:sp>
        <p:nvSpPr>
          <p:cNvPr id="20487" name="文本框 20486"/>
          <p:cNvSpPr txBox="1"/>
          <p:nvPr/>
        </p:nvSpPr>
        <p:spPr>
          <a:xfrm>
            <a:off x="971550" y="3070225"/>
            <a:ext cx="52959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</a:rPr>
              <a:t>油锅着火不能用水泼火，这样油外溅，会加大火势</a:t>
            </a:r>
            <a:r>
              <a:rPr lang="zh-CN" altLang="en-US">
                <a:latin typeface="Arial" panose="020B0604020202020204" pitchFamily="34" charset="0"/>
              </a:rPr>
              <a:t>。</a:t>
            </a: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0488" name="文本框 20487"/>
          <p:cNvSpPr txBox="1"/>
          <p:nvPr/>
        </p:nvSpPr>
        <p:spPr>
          <a:xfrm>
            <a:off x="900113" y="3933825"/>
            <a:ext cx="5675312" cy="6397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</a:rPr>
              <a:t>发现油锅着火，要赶紧把锅盖盖上，关闭燃气阀门。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</a:endParaRPr>
          </a:p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0489" name="文本框 20488"/>
          <p:cNvSpPr txBox="1"/>
          <p:nvPr/>
        </p:nvSpPr>
        <p:spPr>
          <a:xfrm>
            <a:off x="971550" y="4725988"/>
            <a:ext cx="5613400" cy="365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</a:rPr>
              <a:t>在火势不大时，用湿抹布覆盖火苗，也可以灭火。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0490" name="文本框 20489"/>
          <p:cNvSpPr txBox="1"/>
          <p:nvPr/>
        </p:nvSpPr>
        <p:spPr>
          <a:xfrm>
            <a:off x="828675" y="5734050"/>
            <a:ext cx="7775575" cy="6397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</a:rPr>
              <a:t>可以向锅内放入切好的蔬菜冷却灭火</a:t>
            </a:r>
            <a:r>
              <a:rPr lang="en-US" altLang="zh-CN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</a:rPr>
              <a:t>也可向锅内放入沙子，米等把火压灭。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</a:endParaRPr>
          </a:p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0491" name="文本框 20490"/>
          <p:cNvSpPr txBox="1"/>
          <p:nvPr/>
        </p:nvSpPr>
        <p:spPr>
          <a:xfrm>
            <a:off x="3924300" y="2636838"/>
            <a:ext cx="1060450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</a:rPr>
              <a:t>不可以</a:t>
            </a:r>
            <a:endParaRPr lang="zh-CN" altLang="en-US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0492" name="文本框 20491"/>
          <p:cNvSpPr txBox="1"/>
          <p:nvPr/>
        </p:nvSpPr>
        <p:spPr>
          <a:xfrm>
            <a:off x="3995738" y="3573463"/>
            <a:ext cx="833437" cy="365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</a:rPr>
              <a:t>可以</a:t>
            </a:r>
            <a:endParaRPr lang="zh-CN" altLang="en-US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0493" name="文本框 20492"/>
          <p:cNvSpPr txBox="1"/>
          <p:nvPr/>
        </p:nvSpPr>
        <p:spPr>
          <a:xfrm>
            <a:off x="5653088" y="4365625"/>
            <a:ext cx="833437" cy="3651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</a:rPr>
              <a:t>可以</a:t>
            </a:r>
            <a:endParaRPr lang="zh-CN" altLang="en-US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0494" name="文本框 20493"/>
          <p:cNvSpPr txBox="1"/>
          <p:nvPr/>
        </p:nvSpPr>
        <p:spPr>
          <a:xfrm>
            <a:off x="5724525" y="5229225"/>
            <a:ext cx="833438" cy="3651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</a:rPr>
              <a:t>可以</a:t>
            </a:r>
            <a:endParaRPr lang="zh-CN" altLang="en-US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2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bldLvl="0"/>
      <p:bldP spid="20487" grpId="0" bldLvl="0"/>
      <p:bldP spid="20488" grpId="0" bldLvl="0"/>
      <p:bldP spid="20489" grpId="0" bldLvl="0"/>
      <p:bldP spid="20490" grpId="0" bldLvl="0"/>
      <p:bldP spid="20491" grpId="0" bldLvl="0"/>
      <p:bldP spid="20492" grpId="0" bldLvl="0"/>
      <p:bldP spid="20493" grpId="0" bldLvl="0"/>
      <p:bldP spid="20494" grpId="0" bldLvl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6"/>
          <p:cNvSpPr txBox="1"/>
          <p:nvPr/>
        </p:nvSpPr>
        <p:spPr>
          <a:xfrm>
            <a:off x="785485" y="839279"/>
            <a:ext cx="250444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1、火场逃生要点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651" name="五边形 17"/>
          <p:cNvSpPr/>
          <p:nvPr/>
        </p:nvSpPr>
        <p:spPr>
          <a:xfrm>
            <a:off x="0" y="972574"/>
            <a:ext cx="523657" cy="297532"/>
          </a:xfrm>
          <a:prstGeom prst="homePlate">
            <a:avLst>
              <a:gd name="adj" fmla="val 49899"/>
            </a:avLst>
          </a:prstGeom>
          <a:solidFill>
            <a:schemeClr val="accent1"/>
          </a:solidFill>
          <a:ln w="9525">
            <a:noFill/>
          </a:ln>
        </p:spPr>
        <p:txBody>
          <a:bodyPr/>
          <a:lstStyle/>
          <a:p>
            <a:endParaRPr lang="zh-CN" altLang="en-US" sz="100" dirty="0">
              <a:latin typeface="Arial" panose="020B0604020202020204" pitchFamily="34" charset="0"/>
            </a:endParaRPr>
          </a:p>
        </p:txBody>
      </p:sp>
      <p:sp>
        <p:nvSpPr>
          <p:cNvPr id="27652" name="燕尾形 18"/>
          <p:cNvSpPr/>
          <p:nvPr/>
        </p:nvSpPr>
        <p:spPr>
          <a:xfrm>
            <a:off x="424876" y="972574"/>
            <a:ext cx="323715" cy="297532"/>
          </a:xfrm>
          <a:prstGeom prst="chevron">
            <a:avLst>
              <a:gd name="adj" fmla="val 49821"/>
            </a:avLst>
          </a:prstGeom>
          <a:solidFill>
            <a:schemeClr val="bg2"/>
          </a:solidFill>
          <a:ln w="9525">
            <a:noFill/>
          </a:ln>
        </p:spPr>
        <p:txBody>
          <a:bodyPr/>
          <a:lstStyle/>
          <a:p>
            <a:endParaRPr lang="zh-CN" altLang="en-US" sz="100" dirty="0">
              <a:latin typeface="Arial" panose="020B0604020202020204" pitchFamily="34" charset="0"/>
            </a:endParaRPr>
          </a:p>
        </p:txBody>
      </p:sp>
      <p:sp>
        <p:nvSpPr>
          <p:cNvPr id="27653" name="TextBox 61"/>
          <p:cNvSpPr txBox="1"/>
          <p:nvPr/>
        </p:nvSpPr>
        <p:spPr>
          <a:xfrm>
            <a:off x="3377586" y="2598290"/>
            <a:ext cx="6400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8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标题</a:t>
            </a:r>
            <a:endParaRPr lang="zh-CN" altLang="en-US" sz="18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654" name="TextBox 64"/>
          <p:cNvSpPr txBox="1"/>
          <p:nvPr/>
        </p:nvSpPr>
        <p:spPr>
          <a:xfrm>
            <a:off x="4482026" y="2231730"/>
            <a:ext cx="4661736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（1）熟悉环境，时刻留意逃生路            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利用周末，仔细观察家庭空间布局，和爸爸妈妈一起制定家庭火灾疏散逃生计划。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655" name="TextBox 69"/>
          <p:cNvSpPr txBox="1"/>
          <p:nvPr/>
        </p:nvSpPr>
        <p:spPr>
          <a:xfrm>
            <a:off x="3377586" y="4494166"/>
            <a:ext cx="6400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8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标题</a:t>
            </a:r>
            <a:endParaRPr lang="zh-CN" altLang="en-US" sz="18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7656" name="Picture 36" descr="nordri_02"/>
          <p:cNvPicPr>
            <a:picLocks noChangeAspect="1"/>
          </p:cNvPicPr>
          <p:nvPr/>
        </p:nvPicPr>
        <p:blipFill>
          <a:blip r:embed="rId1">
            <a:lum bright="-54001" contrast="42000"/>
          </a:blip>
          <a:stretch>
            <a:fillRect/>
          </a:stretch>
        </p:blipFill>
        <p:spPr>
          <a:xfrm>
            <a:off x="0" y="1377217"/>
            <a:ext cx="9143762" cy="464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7" name="Picture 32" descr="p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0599"/>
            <a:ext cx="4194015" cy="323477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8841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16"/>
          <p:cNvSpPr txBox="1"/>
          <p:nvPr/>
        </p:nvSpPr>
        <p:spPr>
          <a:xfrm>
            <a:off x="785485" y="839279"/>
            <a:ext cx="250444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1、火场逃生要点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675" name="五边形 17"/>
          <p:cNvSpPr/>
          <p:nvPr/>
        </p:nvSpPr>
        <p:spPr>
          <a:xfrm>
            <a:off x="0" y="972574"/>
            <a:ext cx="523657" cy="297532"/>
          </a:xfrm>
          <a:prstGeom prst="homePlate">
            <a:avLst>
              <a:gd name="adj" fmla="val 49899"/>
            </a:avLst>
          </a:prstGeom>
          <a:solidFill>
            <a:schemeClr val="accent1"/>
          </a:solidFill>
          <a:ln w="9525">
            <a:noFill/>
          </a:ln>
        </p:spPr>
        <p:txBody>
          <a:bodyPr/>
          <a:lstStyle/>
          <a:p>
            <a:endParaRPr lang="zh-CN" altLang="en-US" sz="100" dirty="0">
              <a:latin typeface="Arial" panose="020B0604020202020204" pitchFamily="34" charset="0"/>
            </a:endParaRPr>
          </a:p>
        </p:txBody>
      </p:sp>
      <p:sp>
        <p:nvSpPr>
          <p:cNvPr id="28676" name="燕尾形 18"/>
          <p:cNvSpPr/>
          <p:nvPr/>
        </p:nvSpPr>
        <p:spPr>
          <a:xfrm>
            <a:off x="424876" y="972574"/>
            <a:ext cx="323715" cy="297532"/>
          </a:xfrm>
          <a:prstGeom prst="chevron">
            <a:avLst>
              <a:gd name="adj" fmla="val 49821"/>
            </a:avLst>
          </a:prstGeom>
          <a:solidFill>
            <a:schemeClr val="bg2"/>
          </a:solidFill>
          <a:ln w="9525">
            <a:noFill/>
          </a:ln>
        </p:spPr>
        <p:txBody>
          <a:bodyPr/>
          <a:lstStyle/>
          <a:p>
            <a:endParaRPr lang="zh-CN" altLang="en-US" sz="100" dirty="0">
              <a:latin typeface="Arial" panose="020B0604020202020204" pitchFamily="34" charset="0"/>
            </a:endParaRPr>
          </a:p>
        </p:txBody>
      </p:sp>
      <p:sp>
        <p:nvSpPr>
          <p:cNvPr id="28677" name="TextBox 61"/>
          <p:cNvSpPr txBox="1"/>
          <p:nvPr/>
        </p:nvSpPr>
        <p:spPr>
          <a:xfrm>
            <a:off x="3377586" y="2598290"/>
            <a:ext cx="6400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8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标题</a:t>
            </a:r>
            <a:endParaRPr lang="zh-CN" altLang="en-US" sz="18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678" name="TextBox 64"/>
          <p:cNvSpPr txBox="1"/>
          <p:nvPr/>
        </p:nvSpPr>
        <p:spPr>
          <a:xfrm>
            <a:off x="4017841" y="1585514"/>
            <a:ext cx="4661736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（1）熟悉环境，时刻留意逃生路            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当你走进商场、宾馆、车站等公共场所时，要熟悉建筑物内的消防疏散通道及自救逃生的方法，特别是要留心安全出口、楼梯、灭火器的位置，以便发生意外时及时疏散和灭火。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679" name="TextBox 69"/>
          <p:cNvSpPr txBox="1"/>
          <p:nvPr/>
        </p:nvSpPr>
        <p:spPr>
          <a:xfrm>
            <a:off x="3377586" y="4494166"/>
            <a:ext cx="6400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8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标题</a:t>
            </a:r>
            <a:endParaRPr lang="zh-CN" altLang="en-US" sz="18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8680" name="Picture 36" descr="nordri_02"/>
          <p:cNvPicPr>
            <a:picLocks noChangeAspect="1"/>
          </p:cNvPicPr>
          <p:nvPr/>
        </p:nvPicPr>
        <p:blipFill>
          <a:blip r:embed="rId1">
            <a:lum bright="-54001" contrast="42000"/>
          </a:blip>
          <a:stretch>
            <a:fillRect/>
          </a:stretch>
        </p:blipFill>
        <p:spPr>
          <a:xfrm>
            <a:off x="0" y="1377217"/>
            <a:ext cx="9143762" cy="464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8841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16"/>
          <p:cNvSpPr txBox="1"/>
          <p:nvPr/>
        </p:nvSpPr>
        <p:spPr>
          <a:xfrm>
            <a:off x="785485" y="839279"/>
            <a:ext cx="250444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1、火场逃生要点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699" name="五边形 17"/>
          <p:cNvSpPr/>
          <p:nvPr/>
        </p:nvSpPr>
        <p:spPr>
          <a:xfrm>
            <a:off x="0" y="972574"/>
            <a:ext cx="523657" cy="297532"/>
          </a:xfrm>
          <a:prstGeom prst="homePlate">
            <a:avLst>
              <a:gd name="adj" fmla="val 49899"/>
            </a:avLst>
          </a:prstGeom>
          <a:solidFill>
            <a:schemeClr val="accent1"/>
          </a:solidFill>
          <a:ln w="9525">
            <a:noFill/>
          </a:ln>
        </p:spPr>
        <p:txBody>
          <a:bodyPr/>
          <a:lstStyle/>
          <a:p>
            <a:endParaRPr lang="zh-CN" altLang="en-US" sz="100" dirty="0">
              <a:latin typeface="Arial" panose="020B0604020202020204" pitchFamily="34" charset="0"/>
            </a:endParaRPr>
          </a:p>
        </p:txBody>
      </p:sp>
      <p:sp>
        <p:nvSpPr>
          <p:cNvPr id="29700" name="燕尾形 18"/>
          <p:cNvSpPr/>
          <p:nvPr/>
        </p:nvSpPr>
        <p:spPr>
          <a:xfrm>
            <a:off x="424876" y="972574"/>
            <a:ext cx="323715" cy="297532"/>
          </a:xfrm>
          <a:prstGeom prst="chevron">
            <a:avLst>
              <a:gd name="adj" fmla="val 49821"/>
            </a:avLst>
          </a:prstGeom>
          <a:solidFill>
            <a:schemeClr val="bg2"/>
          </a:solidFill>
          <a:ln w="9525">
            <a:noFill/>
          </a:ln>
        </p:spPr>
        <p:txBody>
          <a:bodyPr/>
          <a:lstStyle/>
          <a:p>
            <a:endParaRPr lang="zh-CN" altLang="en-US" sz="100" dirty="0">
              <a:latin typeface="Arial" panose="020B0604020202020204" pitchFamily="34" charset="0"/>
            </a:endParaRPr>
          </a:p>
        </p:txBody>
      </p:sp>
      <p:sp>
        <p:nvSpPr>
          <p:cNvPr id="29701" name="TextBox 61"/>
          <p:cNvSpPr txBox="1"/>
          <p:nvPr/>
        </p:nvSpPr>
        <p:spPr>
          <a:xfrm>
            <a:off x="3377586" y="2598290"/>
            <a:ext cx="6400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8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标题</a:t>
            </a:r>
            <a:endParaRPr lang="zh-CN" altLang="en-US" sz="18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702" name="TextBox 64"/>
          <p:cNvSpPr txBox="1"/>
          <p:nvPr/>
        </p:nvSpPr>
        <p:spPr>
          <a:xfrm>
            <a:off x="4291606" y="1572399"/>
            <a:ext cx="4852157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（2）发生火灾，保持镇静赶紧逃          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火势不大时要当机立断披上浸湿的衣服和裹上湿毛毯、湿被褥勇敢地冲出去。千万不要盲目地跟从人流，相互拥挤、乱冲乱窜。要当机立断，切不可犹豫不决，以免火势越烧越大，错过逃生时机。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703" name="TextBox 69"/>
          <p:cNvSpPr txBox="1"/>
          <p:nvPr/>
        </p:nvSpPr>
        <p:spPr>
          <a:xfrm>
            <a:off x="3377586" y="4494166"/>
            <a:ext cx="6400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8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标题</a:t>
            </a:r>
            <a:endParaRPr lang="zh-CN" altLang="en-US" sz="18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9704" name="Picture 36" descr="nordri_02"/>
          <p:cNvPicPr>
            <a:picLocks noChangeAspect="1"/>
          </p:cNvPicPr>
          <p:nvPr/>
        </p:nvPicPr>
        <p:blipFill>
          <a:blip r:embed="rId1">
            <a:lum bright="-54001" contrast="42000"/>
          </a:blip>
          <a:stretch>
            <a:fillRect/>
          </a:stretch>
        </p:blipFill>
        <p:spPr>
          <a:xfrm>
            <a:off x="0" y="1377217"/>
            <a:ext cx="9143762" cy="464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5" name="Picture 8" descr="11975651086566815238839939147"/>
          <p:cNvPicPr>
            <a:picLocks noRot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9235"/>
            <a:ext cx="4291606" cy="3907194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8841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6"/>
          <p:cNvSpPr txBox="1"/>
          <p:nvPr/>
        </p:nvSpPr>
        <p:spPr>
          <a:xfrm>
            <a:off x="785485" y="839279"/>
            <a:ext cx="250444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1、火场逃生要点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23" name="五边形 17"/>
          <p:cNvSpPr/>
          <p:nvPr/>
        </p:nvSpPr>
        <p:spPr>
          <a:xfrm>
            <a:off x="0" y="972574"/>
            <a:ext cx="523657" cy="297532"/>
          </a:xfrm>
          <a:prstGeom prst="homePlate">
            <a:avLst>
              <a:gd name="adj" fmla="val 49899"/>
            </a:avLst>
          </a:prstGeom>
          <a:solidFill>
            <a:schemeClr val="accent1"/>
          </a:solidFill>
          <a:ln w="9525">
            <a:noFill/>
          </a:ln>
        </p:spPr>
        <p:txBody>
          <a:bodyPr/>
          <a:lstStyle/>
          <a:p>
            <a:endParaRPr lang="zh-CN" altLang="en-US" sz="100" dirty="0">
              <a:latin typeface="Arial" panose="020B0604020202020204" pitchFamily="34" charset="0"/>
            </a:endParaRPr>
          </a:p>
        </p:txBody>
      </p:sp>
      <p:sp>
        <p:nvSpPr>
          <p:cNvPr id="30724" name="燕尾形 18"/>
          <p:cNvSpPr/>
          <p:nvPr/>
        </p:nvSpPr>
        <p:spPr>
          <a:xfrm>
            <a:off x="424876" y="972574"/>
            <a:ext cx="323715" cy="297532"/>
          </a:xfrm>
          <a:prstGeom prst="chevron">
            <a:avLst>
              <a:gd name="adj" fmla="val 49821"/>
            </a:avLst>
          </a:prstGeom>
          <a:solidFill>
            <a:schemeClr val="bg2"/>
          </a:solidFill>
          <a:ln w="9525">
            <a:noFill/>
          </a:ln>
        </p:spPr>
        <p:txBody>
          <a:bodyPr/>
          <a:lstStyle/>
          <a:p>
            <a:endParaRPr lang="zh-CN" altLang="en-US" sz="100" dirty="0">
              <a:latin typeface="Arial" panose="020B0604020202020204" pitchFamily="34" charset="0"/>
            </a:endParaRPr>
          </a:p>
        </p:txBody>
      </p:sp>
      <p:sp>
        <p:nvSpPr>
          <p:cNvPr id="30725" name="TextBox 61"/>
          <p:cNvSpPr txBox="1"/>
          <p:nvPr/>
        </p:nvSpPr>
        <p:spPr>
          <a:xfrm>
            <a:off x="3377586" y="2598290"/>
            <a:ext cx="6400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8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标题</a:t>
            </a:r>
            <a:endParaRPr lang="zh-CN" altLang="en-US" sz="18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26" name="TextBox 64"/>
          <p:cNvSpPr txBox="1"/>
          <p:nvPr/>
        </p:nvSpPr>
        <p:spPr>
          <a:xfrm>
            <a:off x="4291606" y="1572399"/>
            <a:ext cx="4852157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（3）观察周围找生机            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  如果建筑物有避难房、疏散楼梯的，可以先躲进避难房或由疏散楼梯撤至安全地方。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  如果楼梯已被烧断，或者火势已相当猛烈时，可以利用房屋的窗、阳台或其他可以接地牢固的物件逃生。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27" name="TextBox 69"/>
          <p:cNvSpPr txBox="1"/>
          <p:nvPr/>
        </p:nvSpPr>
        <p:spPr>
          <a:xfrm>
            <a:off x="3377586" y="4494166"/>
            <a:ext cx="6400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8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标题</a:t>
            </a:r>
            <a:endParaRPr lang="zh-CN" altLang="en-US" sz="18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0728" name="Picture 36" descr="nordri_02"/>
          <p:cNvPicPr>
            <a:picLocks noChangeAspect="1"/>
          </p:cNvPicPr>
          <p:nvPr/>
        </p:nvPicPr>
        <p:blipFill>
          <a:blip r:embed="rId1">
            <a:lum bright="-54001" contrast="42000"/>
          </a:blip>
          <a:stretch>
            <a:fillRect/>
          </a:stretch>
        </p:blipFill>
        <p:spPr>
          <a:xfrm>
            <a:off x="0" y="1377217"/>
            <a:ext cx="9143762" cy="464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9" name="Picture 7" descr="2006114105734713"/>
          <p:cNvPicPr>
            <a:picLocks noRot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7536"/>
            <a:ext cx="4372534" cy="356324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8841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16"/>
          <p:cNvSpPr txBox="1"/>
          <p:nvPr/>
        </p:nvSpPr>
        <p:spPr>
          <a:xfrm>
            <a:off x="785485" y="839279"/>
            <a:ext cx="250444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1、火场逃生要点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747" name="五边形 17"/>
          <p:cNvSpPr/>
          <p:nvPr/>
        </p:nvSpPr>
        <p:spPr>
          <a:xfrm>
            <a:off x="0" y="972574"/>
            <a:ext cx="523657" cy="297532"/>
          </a:xfrm>
          <a:prstGeom prst="homePlate">
            <a:avLst>
              <a:gd name="adj" fmla="val 49899"/>
            </a:avLst>
          </a:prstGeom>
          <a:solidFill>
            <a:schemeClr val="accent1"/>
          </a:solidFill>
          <a:ln w="9525">
            <a:noFill/>
          </a:ln>
        </p:spPr>
        <p:txBody>
          <a:bodyPr/>
          <a:lstStyle/>
          <a:p>
            <a:endParaRPr lang="zh-CN" altLang="en-US" sz="100" dirty="0">
              <a:latin typeface="Arial" panose="020B0604020202020204" pitchFamily="34" charset="0"/>
            </a:endParaRPr>
          </a:p>
        </p:txBody>
      </p:sp>
      <p:sp>
        <p:nvSpPr>
          <p:cNvPr id="31748" name="燕尾形 18"/>
          <p:cNvSpPr/>
          <p:nvPr/>
        </p:nvSpPr>
        <p:spPr>
          <a:xfrm>
            <a:off x="424876" y="972574"/>
            <a:ext cx="323715" cy="297532"/>
          </a:xfrm>
          <a:prstGeom prst="chevron">
            <a:avLst>
              <a:gd name="adj" fmla="val 49821"/>
            </a:avLst>
          </a:prstGeom>
          <a:solidFill>
            <a:schemeClr val="bg2"/>
          </a:solidFill>
          <a:ln w="9525">
            <a:noFill/>
          </a:ln>
        </p:spPr>
        <p:txBody>
          <a:bodyPr/>
          <a:lstStyle/>
          <a:p>
            <a:endParaRPr lang="zh-CN" altLang="en-US" sz="100" dirty="0">
              <a:latin typeface="Arial" panose="020B0604020202020204" pitchFamily="34" charset="0"/>
            </a:endParaRPr>
          </a:p>
        </p:txBody>
      </p:sp>
      <p:sp>
        <p:nvSpPr>
          <p:cNvPr id="31749" name="TextBox 61"/>
          <p:cNvSpPr txBox="1"/>
          <p:nvPr/>
        </p:nvSpPr>
        <p:spPr>
          <a:xfrm>
            <a:off x="3377586" y="2598290"/>
            <a:ext cx="6400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8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标题</a:t>
            </a:r>
            <a:endParaRPr lang="zh-CN" altLang="en-US" sz="18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750" name="TextBox 64"/>
          <p:cNvSpPr txBox="1"/>
          <p:nvPr/>
        </p:nvSpPr>
        <p:spPr>
          <a:xfrm>
            <a:off x="4291606" y="1423633"/>
            <a:ext cx="4852157" cy="45923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（4）身处烟雾捂口鼻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     匍匐前进莫站立 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当浓烟滚滚、视线不清时，应迅速趴在地上或蹲着，以便寻找逃生之路。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100" b="1" dirty="0">
                <a:solidFill>
                  <a:schemeClr val="bg1"/>
                </a:solidFill>
                <a:latin typeface="Arial" panose="020B0604020202020204" pitchFamily="34" charset="0"/>
              </a:rPr>
              <a:t>如果一定要冲出烟雾区，必须用湿毛巾或餐巾布、口罩、衣服等将口鼻捂严，尽可能地猫腰贴地跑出，这样才能减少烟气的吸入量，减少高温有毒烟气对人体的损害，以免中毒倒下。</a:t>
            </a:r>
            <a:endParaRPr lang="zh-CN" altLang="en-US" sz="21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1751" name="TextBox 69"/>
          <p:cNvSpPr txBox="1"/>
          <p:nvPr/>
        </p:nvSpPr>
        <p:spPr>
          <a:xfrm>
            <a:off x="3377586" y="4494166"/>
            <a:ext cx="6400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8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标题</a:t>
            </a:r>
            <a:endParaRPr lang="zh-CN" altLang="en-US" sz="18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1752" name="Picture 36" descr="nordri_02"/>
          <p:cNvPicPr>
            <a:picLocks noChangeAspect="1"/>
          </p:cNvPicPr>
          <p:nvPr/>
        </p:nvPicPr>
        <p:blipFill>
          <a:blip r:embed="rId1">
            <a:lum bright="-54001" contrast="42000"/>
          </a:blip>
          <a:stretch>
            <a:fillRect/>
          </a:stretch>
        </p:blipFill>
        <p:spPr>
          <a:xfrm>
            <a:off x="0" y="1377217"/>
            <a:ext cx="9143762" cy="464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3" name="Picture 37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9394"/>
            <a:ext cx="4196395" cy="328594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8841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6"/>
          <p:cNvSpPr txBox="1"/>
          <p:nvPr/>
        </p:nvSpPr>
        <p:spPr>
          <a:xfrm>
            <a:off x="785485" y="839279"/>
            <a:ext cx="250444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1、火场逃生要点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771" name="五边形 17"/>
          <p:cNvSpPr/>
          <p:nvPr/>
        </p:nvSpPr>
        <p:spPr>
          <a:xfrm>
            <a:off x="0" y="972574"/>
            <a:ext cx="523657" cy="297532"/>
          </a:xfrm>
          <a:prstGeom prst="homePlate">
            <a:avLst>
              <a:gd name="adj" fmla="val 49899"/>
            </a:avLst>
          </a:prstGeom>
          <a:solidFill>
            <a:schemeClr val="accent1"/>
          </a:solidFill>
          <a:ln w="9525">
            <a:noFill/>
          </a:ln>
        </p:spPr>
        <p:txBody>
          <a:bodyPr/>
          <a:lstStyle/>
          <a:p>
            <a:endParaRPr lang="zh-CN" altLang="en-US" sz="100" dirty="0">
              <a:latin typeface="Arial" panose="020B0604020202020204" pitchFamily="34" charset="0"/>
            </a:endParaRPr>
          </a:p>
        </p:txBody>
      </p:sp>
      <p:sp>
        <p:nvSpPr>
          <p:cNvPr id="32772" name="燕尾形 18"/>
          <p:cNvSpPr/>
          <p:nvPr/>
        </p:nvSpPr>
        <p:spPr>
          <a:xfrm>
            <a:off x="424876" y="972574"/>
            <a:ext cx="323715" cy="297532"/>
          </a:xfrm>
          <a:prstGeom prst="chevron">
            <a:avLst>
              <a:gd name="adj" fmla="val 49821"/>
            </a:avLst>
          </a:prstGeom>
          <a:solidFill>
            <a:schemeClr val="bg2"/>
          </a:solidFill>
          <a:ln w="9525">
            <a:noFill/>
          </a:ln>
        </p:spPr>
        <p:txBody>
          <a:bodyPr/>
          <a:lstStyle/>
          <a:p>
            <a:endParaRPr lang="zh-CN" altLang="en-US" sz="100" dirty="0">
              <a:latin typeface="Arial" panose="020B0604020202020204" pitchFamily="34" charset="0"/>
            </a:endParaRPr>
          </a:p>
        </p:txBody>
      </p:sp>
      <p:sp>
        <p:nvSpPr>
          <p:cNvPr id="32773" name="TextBox 61"/>
          <p:cNvSpPr txBox="1"/>
          <p:nvPr/>
        </p:nvSpPr>
        <p:spPr>
          <a:xfrm>
            <a:off x="3377586" y="2598290"/>
            <a:ext cx="6400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8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标题</a:t>
            </a:r>
            <a:endParaRPr lang="zh-CN" altLang="en-US" sz="18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774" name="TextBox 64"/>
          <p:cNvSpPr txBox="1"/>
          <p:nvPr/>
        </p:nvSpPr>
        <p:spPr>
          <a:xfrm>
            <a:off x="4291606" y="1863981"/>
            <a:ext cx="4852157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（5）脱离险境，珍惜生命莫恋财</a:t>
            </a:r>
            <a:r>
              <a:rPr lang="zh-CN" altLang="en-US" sz="2100" b="1" dirty="0">
                <a:latin typeface="微软雅黑" panose="020B0503020204020204" charset="-122"/>
                <a:ea typeface="微软雅黑" panose="020B0503020204020204" charset="-122"/>
              </a:rPr>
              <a:t>    </a:t>
            </a:r>
            <a:endParaRPr lang="zh-CN" altLang="en-US" sz="21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火灾来势极快，几分钟左右便可进入猛烈阶段。因此，遇火灾时，必须迅速疏散逃生，切莫贪恋财物，更不要在逃离火场后，为抢救财物而重返火场。</a:t>
            </a:r>
            <a:endParaRPr lang="zh-CN" alt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2775" name="TextBox 69"/>
          <p:cNvSpPr txBox="1"/>
          <p:nvPr/>
        </p:nvSpPr>
        <p:spPr>
          <a:xfrm>
            <a:off x="3377586" y="4494166"/>
            <a:ext cx="6400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8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标题</a:t>
            </a:r>
            <a:endParaRPr lang="zh-CN" altLang="en-US" sz="18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2776" name="Picture 36" descr="nordri_02"/>
          <p:cNvPicPr>
            <a:picLocks noChangeAspect="1"/>
          </p:cNvPicPr>
          <p:nvPr/>
        </p:nvPicPr>
        <p:blipFill>
          <a:blip r:embed="rId1">
            <a:lum bright="-54001" contrast="42000"/>
          </a:blip>
          <a:stretch>
            <a:fillRect/>
          </a:stretch>
        </p:blipFill>
        <p:spPr>
          <a:xfrm>
            <a:off x="0" y="1377217"/>
            <a:ext cx="9143762" cy="464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7" name="Picture 6" descr="11975651086565214904674776637"/>
          <p:cNvPicPr>
            <a:picLocks noRot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3" y="1863981"/>
            <a:ext cx="4265423" cy="3537064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8841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16"/>
          <p:cNvSpPr txBox="1"/>
          <p:nvPr/>
        </p:nvSpPr>
        <p:spPr>
          <a:xfrm>
            <a:off x="785485" y="839279"/>
            <a:ext cx="250444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1、火场逃生要点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795" name="五边形 17"/>
          <p:cNvSpPr/>
          <p:nvPr/>
        </p:nvSpPr>
        <p:spPr>
          <a:xfrm>
            <a:off x="0" y="972574"/>
            <a:ext cx="523657" cy="297532"/>
          </a:xfrm>
          <a:prstGeom prst="homePlate">
            <a:avLst>
              <a:gd name="adj" fmla="val 49899"/>
            </a:avLst>
          </a:prstGeom>
          <a:solidFill>
            <a:schemeClr val="accent1"/>
          </a:solidFill>
          <a:ln w="9525">
            <a:noFill/>
          </a:ln>
        </p:spPr>
        <p:txBody>
          <a:bodyPr/>
          <a:lstStyle/>
          <a:p>
            <a:endParaRPr lang="zh-CN" altLang="en-US" sz="100" dirty="0">
              <a:latin typeface="Arial" panose="020B0604020202020204" pitchFamily="34" charset="0"/>
            </a:endParaRPr>
          </a:p>
        </p:txBody>
      </p:sp>
      <p:sp>
        <p:nvSpPr>
          <p:cNvPr id="33796" name="燕尾形 18"/>
          <p:cNvSpPr/>
          <p:nvPr/>
        </p:nvSpPr>
        <p:spPr>
          <a:xfrm>
            <a:off x="424876" y="972574"/>
            <a:ext cx="323715" cy="297532"/>
          </a:xfrm>
          <a:prstGeom prst="chevron">
            <a:avLst>
              <a:gd name="adj" fmla="val 49821"/>
            </a:avLst>
          </a:prstGeom>
          <a:solidFill>
            <a:schemeClr val="bg2"/>
          </a:solidFill>
          <a:ln w="9525">
            <a:noFill/>
          </a:ln>
        </p:spPr>
        <p:txBody>
          <a:bodyPr/>
          <a:lstStyle/>
          <a:p>
            <a:endParaRPr lang="zh-CN" altLang="en-US" sz="100" dirty="0">
              <a:latin typeface="Arial" panose="020B0604020202020204" pitchFamily="34" charset="0"/>
            </a:endParaRPr>
          </a:p>
        </p:txBody>
      </p:sp>
      <p:sp>
        <p:nvSpPr>
          <p:cNvPr id="33797" name="TextBox 61"/>
          <p:cNvSpPr txBox="1"/>
          <p:nvPr/>
        </p:nvSpPr>
        <p:spPr>
          <a:xfrm>
            <a:off x="3377586" y="2598290"/>
            <a:ext cx="6400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8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标题</a:t>
            </a:r>
            <a:endParaRPr lang="zh-CN" altLang="en-US" sz="18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798" name="TextBox 64"/>
          <p:cNvSpPr txBox="1"/>
          <p:nvPr/>
        </p:nvSpPr>
        <p:spPr>
          <a:xfrm>
            <a:off x="4291606" y="1423633"/>
            <a:ext cx="4852157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（6）烟火围困，避险固守要得法  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Arial" panose="020B0604020202020204" pitchFamily="34" charset="0"/>
              </a:rPr>
              <a:t>     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倘若一切逃生之路都已切断，那就得暂时退到房内，关闭通向火区的门窗，封堵好门缝、窗缝以隔绝烟气，并向门窗浇水，以减缓火势蔓延；要主动与外界联系，以便尽早获救。不要为躲避烟火往阁楼、床底、大橱内钻。 </a:t>
            </a:r>
            <a:endParaRPr lang="zh-CN" altLang="en-US" sz="1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3799" name="TextBox 69"/>
          <p:cNvSpPr txBox="1"/>
          <p:nvPr/>
        </p:nvSpPr>
        <p:spPr>
          <a:xfrm>
            <a:off x="3377586" y="4494166"/>
            <a:ext cx="6400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8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标题</a:t>
            </a:r>
            <a:endParaRPr lang="zh-CN" altLang="en-US" sz="18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3800" name="Picture 36" descr="nordri_02"/>
          <p:cNvPicPr>
            <a:picLocks noChangeAspect="1"/>
          </p:cNvPicPr>
          <p:nvPr/>
        </p:nvPicPr>
        <p:blipFill>
          <a:blip r:embed="rId1">
            <a:lum bright="-54001" contrast="42000"/>
          </a:blip>
          <a:stretch>
            <a:fillRect/>
          </a:stretch>
        </p:blipFill>
        <p:spPr>
          <a:xfrm>
            <a:off x="0" y="1377217"/>
            <a:ext cx="9143762" cy="464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1" name="Picture 3" descr="11975651086568552750157796678"/>
          <p:cNvPicPr>
            <a:picLocks noRot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6" y="2079394"/>
            <a:ext cx="4236860" cy="319787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8841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文本占位符 34817"/>
          <p:cNvSpPr>
            <a:spLocks noGrp="1"/>
          </p:cNvSpPr>
          <p:nvPr>
            <p:ph type="body" idx="1"/>
          </p:nvPr>
        </p:nvSpPr>
        <p:spPr>
          <a:xfrm>
            <a:off x="723900" y="4971415"/>
            <a:ext cx="8020685" cy="1725930"/>
          </a:xfrm>
        </p:spPr>
        <p:txBody>
          <a:bodyPr/>
          <a:lstStyle/>
          <a:p>
            <a:pPr>
              <a:buNone/>
            </a:pPr>
            <a:r>
              <a:rPr lang="en-US" altLang="zh-CN" sz="2800"/>
              <a:t>   </a:t>
            </a:r>
            <a:r>
              <a:rPr lang="en-US" altLang="zh-CN" sz="2800" dirty="0"/>
              <a:t>2015</a:t>
            </a:r>
            <a:r>
              <a:rPr lang="zh-CN" altLang="en-US" sz="2800" dirty="0"/>
              <a:t>年</a:t>
            </a:r>
            <a:r>
              <a:rPr lang="en-US" altLang="zh-CN" sz="2800" dirty="0"/>
              <a:t>8</a:t>
            </a:r>
            <a:r>
              <a:rPr lang="zh-CN" altLang="en-US" sz="2800" dirty="0"/>
              <a:t>月</a:t>
            </a:r>
            <a:r>
              <a:rPr lang="en-US" altLang="zh-CN" sz="2800" dirty="0"/>
              <a:t>12</a:t>
            </a:r>
            <a:r>
              <a:rPr lang="zh-CN" altLang="en-US" sz="2800" dirty="0"/>
              <a:t>日，天津港瑞海公司危险品仓库发生特别重大火灾爆炸事故，截至</a:t>
            </a:r>
            <a:r>
              <a:rPr lang="en-US" altLang="zh-CN" sz="2800" dirty="0"/>
              <a:t>8</a:t>
            </a:r>
            <a:r>
              <a:rPr lang="zh-CN" altLang="en-US" sz="2800" dirty="0"/>
              <a:t>月</a:t>
            </a:r>
            <a:r>
              <a:rPr lang="en-US" altLang="zh-CN" sz="2800" dirty="0"/>
              <a:t>16</a:t>
            </a:r>
            <a:r>
              <a:rPr lang="zh-CN" altLang="en-US" sz="2800" dirty="0"/>
              <a:t>日上午，公布的遇难人数达到</a:t>
            </a:r>
            <a:r>
              <a:rPr lang="en-US" altLang="zh-CN" sz="2800" dirty="0"/>
              <a:t>112</a:t>
            </a:r>
            <a:r>
              <a:rPr lang="zh-CN" altLang="en-US" sz="2800" dirty="0"/>
              <a:t>人，失踪</a:t>
            </a:r>
            <a:r>
              <a:rPr lang="en-US" altLang="zh-CN" sz="2800" dirty="0"/>
              <a:t>95</a:t>
            </a:r>
            <a:r>
              <a:rPr lang="zh-CN" altLang="en-US" sz="2800" dirty="0"/>
              <a:t>人，有较大幅度上升。 </a:t>
            </a:r>
            <a:endParaRPr lang="zh-CN" altLang="en-US" sz="2800" dirty="0"/>
          </a:p>
        </p:txBody>
      </p:sp>
      <p:pic>
        <p:nvPicPr>
          <p:cNvPr id="34820" name="图片 34819" descr="%E5%A4%A9%E6%B4%A5%E6%B8%AF%E2%80%9C8%C2%B712%E2%80%9D%E7%89%B9%E5%88%AB%E9%87%8D%E5%A4%A7%E7%81%AB%E7%81%BE%E7%88%86%E7%82%B8%E4%BA%8B%E6%95%8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" y="-17780"/>
            <a:ext cx="9132570" cy="48571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16"/>
          <p:cNvSpPr txBox="1"/>
          <p:nvPr/>
        </p:nvSpPr>
        <p:spPr>
          <a:xfrm>
            <a:off x="785485" y="839279"/>
            <a:ext cx="250444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1、火场逃生要点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819" name="五边形 17"/>
          <p:cNvSpPr/>
          <p:nvPr/>
        </p:nvSpPr>
        <p:spPr>
          <a:xfrm>
            <a:off x="0" y="972574"/>
            <a:ext cx="523657" cy="297532"/>
          </a:xfrm>
          <a:prstGeom prst="homePlate">
            <a:avLst>
              <a:gd name="adj" fmla="val 49899"/>
            </a:avLst>
          </a:prstGeom>
          <a:solidFill>
            <a:schemeClr val="accent1"/>
          </a:solidFill>
          <a:ln w="9525">
            <a:noFill/>
          </a:ln>
        </p:spPr>
        <p:txBody>
          <a:bodyPr/>
          <a:lstStyle/>
          <a:p>
            <a:endParaRPr lang="zh-CN" altLang="en-US" sz="100" dirty="0">
              <a:latin typeface="Arial" panose="020B0604020202020204" pitchFamily="34" charset="0"/>
            </a:endParaRPr>
          </a:p>
        </p:txBody>
      </p:sp>
      <p:sp>
        <p:nvSpPr>
          <p:cNvPr id="34820" name="燕尾形 18"/>
          <p:cNvSpPr/>
          <p:nvPr/>
        </p:nvSpPr>
        <p:spPr>
          <a:xfrm>
            <a:off x="424876" y="972574"/>
            <a:ext cx="323715" cy="297532"/>
          </a:xfrm>
          <a:prstGeom prst="chevron">
            <a:avLst>
              <a:gd name="adj" fmla="val 49821"/>
            </a:avLst>
          </a:prstGeom>
          <a:solidFill>
            <a:schemeClr val="bg2"/>
          </a:solidFill>
          <a:ln w="9525">
            <a:noFill/>
          </a:ln>
        </p:spPr>
        <p:txBody>
          <a:bodyPr/>
          <a:lstStyle/>
          <a:p>
            <a:endParaRPr lang="zh-CN" altLang="en-US" sz="100" dirty="0">
              <a:latin typeface="Arial" panose="020B0604020202020204" pitchFamily="34" charset="0"/>
            </a:endParaRPr>
          </a:p>
        </p:txBody>
      </p:sp>
      <p:sp>
        <p:nvSpPr>
          <p:cNvPr id="34821" name="TextBox 61"/>
          <p:cNvSpPr txBox="1"/>
          <p:nvPr/>
        </p:nvSpPr>
        <p:spPr>
          <a:xfrm>
            <a:off x="3377586" y="2598290"/>
            <a:ext cx="6400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8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标题</a:t>
            </a:r>
            <a:endParaRPr lang="zh-CN" altLang="en-US" sz="18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822" name="TextBox 64"/>
          <p:cNvSpPr txBox="1"/>
          <p:nvPr/>
        </p:nvSpPr>
        <p:spPr>
          <a:xfrm>
            <a:off x="4291606" y="1423633"/>
            <a:ext cx="4852157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（7）安全立身，发出信号寻救援  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在逃生无门的情况下，被困者要尽量呆在阳台、窗口等易于被人发现和能避免烟火近身的地方，及时发出求救信号（电话报警，或者白天用鲜艳的物品挥舞、晚上用有亮光的物品如手电引起火场外的人的注意）。</a:t>
            </a:r>
            <a:endParaRPr lang="zh-CN" alt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4823" name="TextBox 69"/>
          <p:cNvSpPr txBox="1"/>
          <p:nvPr/>
        </p:nvSpPr>
        <p:spPr>
          <a:xfrm>
            <a:off x="3377586" y="4494166"/>
            <a:ext cx="6400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8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标题</a:t>
            </a:r>
            <a:endParaRPr lang="zh-CN" altLang="en-US" sz="18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4824" name="Picture 36" descr="nordri_02"/>
          <p:cNvPicPr>
            <a:picLocks noChangeAspect="1"/>
          </p:cNvPicPr>
          <p:nvPr/>
        </p:nvPicPr>
        <p:blipFill>
          <a:blip r:embed="rId1">
            <a:lum bright="-54001" contrast="42000"/>
          </a:blip>
          <a:stretch>
            <a:fillRect/>
          </a:stretch>
        </p:blipFill>
        <p:spPr>
          <a:xfrm>
            <a:off x="0" y="1377217"/>
            <a:ext cx="9143762" cy="464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5" name="Picture 5" descr="11975651086562480997407323775"/>
          <p:cNvPicPr>
            <a:picLocks noRot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9394"/>
            <a:ext cx="4291606" cy="329546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8841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16"/>
          <p:cNvSpPr txBox="1"/>
          <p:nvPr/>
        </p:nvSpPr>
        <p:spPr>
          <a:xfrm>
            <a:off x="785485" y="839279"/>
            <a:ext cx="250444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1、火场逃生要点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843" name="五边形 17"/>
          <p:cNvSpPr/>
          <p:nvPr/>
        </p:nvSpPr>
        <p:spPr>
          <a:xfrm>
            <a:off x="0" y="972574"/>
            <a:ext cx="523657" cy="297532"/>
          </a:xfrm>
          <a:prstGeom prst="homePlate">
            <a:avLst>
              <a:gd name="adj" fmla="val 49899"/>
            </a:avLst>
          </a:prstGeom>
          <a:solidFill>
            <a:schemeClr val="accent1"/>
          </a:solidFill>
          <a:ln w="9525">
            <a:noFill/>
          </a:ln>
        </p:spPr>
        <p:txBody>
          <a:bodyPr/>
          <a:lstStyle/>
          <a:p>
            <a:endParaRPr lang="zh-CN" altLang="en-US" sz="100" dirty="0">
              <a:latin typeface="Arial" panose="020B0604020202020204" pitchFamily="34" charset="0"/>
            </a:endParaRPr>
          </a:p>
        </p:txBody>
      </p:sp>
      <p:sp>
        <p:nvSpPr>
          <p:cNvPr id="35844" name="燕尾形 18"/>
          <p:cNvSpPr/>
          <p:nvPr/>
        </p:nvSpPr>
        <p:spPr>
          <a:xfrm>
            <a:off x="424876" y="972574"/>
            <a:ext cx="323715" cy="297532"/>
          </a:xfrm>
          <a:prstGeom prst="chevron">
            <a:avLst>
              <a:gd name="adj" fmla="val 49821"/>
            </a:avLst>
          </a:prstGeom>
          <a:solidFill>
            <a:schemeClr val="bg2"/>
          </a:solidFill>
          <a:ln w="9525">
            <a:noFill/>
          </a:ln>
        </p:spPr>
        <p:txBody>
          <a:bodyPr/>
          <a:lstStyle/>
          <a:p>
            <a:endParaRPr lang="zh-CN" altLang="en-US" sz="100" dirty="0">
              <a:latin typeface="Arial" panose="020B0604020202020204" pitchFamily="34" charset="0"/>
            </a:endParaRPr>
          </a:p>
        </p:txBody>
      </p:sp>
      <p:sp>
        <p:nvSpPr>
          <p:cNvPr id="35845" name="TextBox 61"/>
          <p:cNvSpPr txBox="1"/>
          <p:nvPr/>
        </p:nvSpPr>
        <p:spPr>
          <a:xfrm>
            <a:off x="3377586" y="2598290"/>
            <a:ext cx="6400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8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标题</a:t>
            </a:r>
            <a:endParaRPr lang="zh-CN" altLang="en-US" sz="18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846" name="TextBox 64"/>
          <p:cNvSpPr txBox="1"/>
          <p:nvPr/>
        </p:nvSpPr>
        <p:spPr>
          <a:xfrm>
            <a:off x="4291606" y="1423633"/>
            <a:ext cx="4852157" cy="45231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（8）楼上逃生有技巧  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做好利用绳索或将床单撕成条状连接起来，一端拴在固定物件上，然后双手抓住窗沿，再顺着绳索或布条滑下。</a:t>
            </a:r>
            <a:endParaRPr lang="zh-CN" alt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一般三楼以下，又无逃生之路时，且无法坚持时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才可以选择跳楼逃生。</a:t>
            </a:r>
            <a:endParaRPr lang="zh-CN" alt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zh-CN" alt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5847" name="TextBox 69"/>
          <p:cNvSpPr txBox="1"/>
          <p:nvPr/>
        </p:nvSpPr>
        <p:spPr>
          <a:xfrm>
            <a:off x="3377586" y="4494166"/>
            <a:ext cx="6400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8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标题</a:t>
            </a:r>
            <a:endParaRPr lang="zh-CN" altLang="en-US" sz="18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5848" name="Picture 36" descr="nordri_02"/>
          <p:cNvPicPr>
            <a:picLocks noChangeAspect="1"/>
          </p:cNvPicPr>
          <p:nvPr/>
        </p:nvPicPr>
        <p:blipFill>
          <a:blip r:embed="rId1">
            <a:lum bright="-54001" contrast="42000"/>
          </a:blip>
          <a:stretch>
            <a:fillRect/>
          </a:stretch>
        </p:blipFill>
        <p:spPr>
          <a:xfrm>
            <a:off x="0" y="1377217"/>
            <a:ext cx="9143762" cy="464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9" name="Picture 38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2282"/>
            <a:ext cx="3978602" cy="330022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8841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16"/>
          <p:cNvSpPr txBox="1"/>
          <p:nvPr/>
        </p:nvSpPr>
        <p:spPr>
          <a:xfrm>
            <a:off x="785485" y="839279"/>
            <a:ext cx="250444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1、火场逃生要点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867" name="五边形 17"/>
          <p:cNvSpPr/>
          <p:nvPr/>
        </p:nvSpPr>
        <p:spPr>
          <a:xfrm>
            <a:off x="0" y="972574"/>
            <a:ext cx="523657" cy="297532"/>
          </a:xfrm>
          <a:prstGeom prst="homePlate">
            <a:avLst>
              <a:gd name="adj" fmla="val 49899"/>
            </a:avLst>
          </a:prstGeom>
          <a:solidFill>
            <a:schemeClr val="accent1"/>
          </a:solidFill>
          <a:ln w="9525">
            <a:noFill/>
          </a:ln>
        </p:spPr>
        <p:txBody>
          <a:bodyPr/>
          <a:lstStyle/>
          <a:p>
            <a:endParaRPr lang="zh-CN" altLang="en-US" sz="100" dirty="0">
              <a:latin typeface="Arial" panose="020B0604020202020204" pitchFamily="34" charset="0"/>
            </a:endParaRPr>
          </a:p>
        </p:txBody>
      </p:sp>
      <p:sp>
        <p:nvSpPr>
          <p:cNvPr id="36868" name="燕尾形 18"/>
          <p:cNvSpPr/>
          <p:nvPr/>
        </p:nvSpPr>
        <p:spPr>
          <a:xfrm>
            <a:off x="424876" y="972574"/>
            <a:ext cx="323715" cy="297532"/>
          </a:xfrm>
          <a:prstGeom prst="chevron">
            <a:avLst>
              <a:gd name="adj" fmla="val 49821"/>
            </a:avLst>
          </a:prstGeom>
          <a:solidFill>
            <a:schemeClr val="bg2"/>
          </a:solidFill>
          <a:ln w="9525">
            <a:noFill/>
          </a:ln>
        </p:spPr>
        <p:txBody>
          <a:bodyPr/>
          <a:lstStyle/>
          <a:p>
            <a:endParaRPr lang="zh-CN" altLang="en-US" sz="100" dirty="0">
              <a:latin typeface="Arial" panose="020B0604020202020204" pitchFamily="34" charset="0"/>
            </a:endParaRPr>
          </a:p>
        </p:txBody>
      </p:sp>
      <p:sp>
        <p:nvSpPr>
          <p:cNvPr id="36869" name="TextBox 61"/>
          <p:cNvSpPr txBox="1"/>
          <p:nvPr/>
        </p:nvSpPr>
        <p:spPr>
          <a:xfrm>
            <a:off x="3377586" y="2598290"/>
            <a:ext cx="6400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8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标题</a:t>
            </a:r>
            <a:endParaRPr lang="zh-CN" altLang="en-US" sz="18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870" name="TextBox 64"/>
          <p:cNvSpPr txBox="1"/>
          <p:nvPr/>
        </p:nvSpPr>
        <p:spPr>
          <a:xfrm>
            <a:off x="4291606" y="1923487"/>
            <a:ext cx="4852157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（9）逃命切忌进电梯</a:t>
            </a:r>
            <a:r>
              <a:rPr lang="zh-CN" altLang="en-US" sz="2400" b="1" dirty="0">
                <a:latin typeface="Arial" panose="020B0604020202020204" pitchFamily="34" charset="0"/>
              </a:rPr>
              <a:t>    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endParaRPr lang="zh-CN" alt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发现火灾后，如果不是消防专用电梯，绝对不能进电梯逃生。因为这时的电梯电源随时有可能被切断，并且电梯通道往往在发生火灾时首先成为烟雾的袭击部位而成烟道。</a:t>
            </a:r>
            <a:endParaRPr lang="zh-CN" alt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6871" name="TextBox 69"/>
          <p:cNvSpPr txBox="1"/>
          <p:nvPr/>
        </p:nvSpPr>
        <p:spPr>
          <a:xfrm>
            <a:off x="3377586" y="4494166"/>
            <a:ext cx="6400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8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标题</a:t>
            </a:r>
            <a:endParaRPr lang="zh-CN" altLang="en-US" sz="18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6872" name="Picture 36" descr="nordri_02"/>
          <p:cNvPicPr>
            <a:picLocks noChangeAspect="1"/>
          </p:cNvPicPr>
          <p:nvPr/>
        </p:nvPicPr>
        <p:blipFill>
          <a:blip r:embed="rId1">
            <a:lum bright="-54001" contrast="42000"/>
          </a:blip>
          <a:stretch>
            <a:fillRect/>
          </a:stretch>
        </p:blipFill>
        <p:spPr>
          <a:xfrm>
            <a:off x="0" y="1377217"/>
            <a:ext cx="9143762" cy="464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73" name="Picture 39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1309"/>
            <a:ext cx="4280895" cy="32419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8841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16"/>
          <p:cNvSpPr txBox="1"/>
          <p:nvPr/>
        </p:nvSpPr>
        <p:spPr>
          <a:xfrm>
            <a:off x="785485" y="839279"/>
            <a:ext cx="250444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1、火场逃生要点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891" name="五边形 17"/>
          <p:cNvSpPr/>
          <p:nvPr/>
        </p:nvSpPr>
        <p:spPr>
          <a:xfrm>
            <a:off x="0" y="972574"/>
            <a:ext cx="523657" cy="297532"/>
          </a:xfrm>
          <a:prstGeom prst="homePlate">
            <a:avLst>
              <a:gd name="adj" fmla="val 49899"/>
            </a:avLst>
          </a:prstGeom>
          <a:solidFill>
            <a:schemeClr val="accent1"/>
          </a:solidFill>
          <a:ln w="9525">
            <a:noFill/>
          </a:ln>
        </p:spPr>
        <p:txBody>
          <a:bodyPr/>
          <a:lstStyle/>
          <a:p>
            <a:endParaRPr lang="zh-CN" altLang="en-US" sz="100" dirty="0">
              <a:latin typeface="Arial" panose="020B0604020202020204" pitchFamily="34" charset="0"/>
            </a:endParaRPr>
          </a:p>
        </p:txBody>
      </p:sp>
      <p:sp>
        <p:nvSpPr>
          <p:cNvPr id="37892" name="燕尾形 18"/>
          <p:cNvSpPr/>
          <p:nvPr/>
        </p:nvSpPr>
        <p:spPr>
          <a:xfrm>
            <a:off x="424876" y="972574"/>
            <a:ext cx="323715" cy="297532"/>
          </a:xfrm>
          <a:prstGeom prst="chevron">
            <a:avLst>
              <a:gd name="adj" fmla="val 49821"/>
            </a:avLst>
          </a:prstGeom>
          <a:solidFill>
            <a:schemeClr val="bg2"/>
          </a:solidFill>
          <a:ln w="9525">
            <a:noFill/>
          </a:ln>
        </p:spPr>
        <p:txBody>
          <a:bodyPr/>
          <a:lstStyle/>
          <a:p>
            <a:endParaRPr lang="zh-CN" altLang="en-US" sz="100" dirty="0">
              <a:latin typeface="Arial" panose="020B0604020202020204" pitchFamily="34" charset="0"/>
            </a:endParaRPr>
          </a:p>
        </p:txBody>
      </p:sp>
      <p:sp>
        <p:nvSpPr>
          <p:cNvPr id="37893" name="TextBox 61"/>
          <p:cNvSpPr txBox="1"/>
          <p:nvPr/>
        </p:nvSpPr>
        <p:spPr>
          <a:xfrm>
            <a:off x="3377586" y="2598290"/>
            <a:ext cx="6400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8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标题</a:t>
            </a:r>
            <a:endParaRPr lang="zh-CN" altLang="en-US" sz="18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894" name="TextBox 64"/>
          <p:cNvSpPr txBox="1"/>
          <p:nvPr/>
        </p:nvSpPr>
        <p:spPr>
          <a:xfrm>
            <a:off x="4291606" y="1423633"/>
            <a:ext cx="4852157" cy="39693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（10）</a:t>
            </a:r>
            <a:r>
              <a:rPr lang="zh-CN" altLang="en-US" sz="2400" b="1" dirty="0">
                <a:latin typeface="Arial" panose="020B0604020202020204" pitchFamily="34" charset="0"/>
              </a:rPr>
              <a:t>火及己身，就地打滚莫惊跑  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                 火烧身时，千万不可惊跑拍打，因为奔跑和拍打时会形成风势，促旺火势。</a:t>
            </a:r>
            <a:endParaRPr lang="zh-CN" alt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最佳办法是设法脱掉衣服或就地翻滚，压灭火苗；能及时跳进水中或让他人向身上浇水。</a:t>
            </a:r>
            <a:endParaRPr lang="zh-CN" alt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7895" name="TextBox 69"/>
          <p:cNvSpPr txBox="1"/>
          <p:nvPr/>
        </p:nvSpPr>
        <p:spPr>
          <a:xfrm>
            <a:off x="3377586" y="4494166"/>
            <a:ext cx="6400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8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标题</a:t>
            </a:r>
            <a:endParaRPr lang="zh-CN" altLang="en-US" sz="18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7896" name="Picture 36" descr="nordri_02"/>
          <p:cNvPicPr>
            <a:picLocks noChangeAspect="1"/>
          </p:cNvPicPr>
          <p:nvPr/>
        </p:nvPicPr>
        <p:blipFill>
          <a:blip r:embed="rId1">
            <a:lum bright="-54001" contrast="42000"/>
          </a:blip>
          <a:stretch>
            <a:fillRect/>
          </a:stretch>
        </p:blipFill>
        <p:spPr>
          <a:xfrm>
            <a:off x="0" y="1377217"/>
            <a:ext cx="9143762" cy="464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7" name="Picture 4" descr="11975651086564329017541920087"/>
          <p:cNvPicPr>
            <a:picLocks noRot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2123"/>
            <a:ext cx="4129748" cy="358109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8841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u=2795985064,797750642&amp;fm=90&amp;gp=0.jp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099300" y="1000125"/>
            <a:ext cx="2044700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 rot="20830097">
            <a:off x="38443" y="1487070"/>
            <a:ext cx="5132452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400" b="1" dirty="0">
                <a:ln>
                  <a:prstDash val="solid"/>
                </a:ln>
                <a:solidFill>
                  <a:srgbClr val="0070C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ea typeface="+mn-ea"/>
              </a:rPr>
              <a:t>课后小任务</a:t>
            </a:r>
            <a:endParaRPr lang="zh-CN" altLang="en-US" sz="5400" b="1" dirty="0">
              <a:ln>
                <a:prstDash val="solid"/>
              </a:ln>
              <a:solidFill>
                <a:srgbClr val="0070C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63" y="3143250"/>
            <a:ext cx="8286750" cy="2554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b="1" dirty="0">
                <a:latin typeface="+mj-ea"/>
                <a:ea typeface="+mj-ea"/>
              </a:rPr>
              <a:t>1</a:t>
            </a:r>
            <a:r>
              <a:rPr lang="zh-CN" altLang="en-US" sz="4000" b="1" dirty="0">
                <a:latin typeface="+mj-ea"/>
                <a:ea typeface="+mj-ea"/>
              </a:rPr>
              <a:t>、牢记基本的消防知识，提高消防安全意识；</a:t>
            </a:r>
            <a:endParaRPr lang="en-US" altLang="zh-CN" sz="4000" b="1" dirty="0">
              <a:latin typeface="+mj-ea"/>
              <a:ea typeface="+mj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b="1" dirty="0">
                <a:latin typeface="+mj-ea"/>
                <a:ea typeface="+mj-ea"/>
              </a:rPr>
              <a:t>2</a:t>
            </a:r>
            <a:r>
              <a:rPr lang="zh-CN" altLang="en-US" sz="4000" b="1" dirty="0">
                <a:latin typeface="+mj-ea"/>
                <a:ea typeface="+mj-ea"/>
              </a:rPr>
              <a:t>、</a:t>
            </a:r>
            <a:r>
              <a:rPr lang="zh-CN" altLang="zh-CN" sz="4000" b="1" dirty="0">
                <a:latin typeface="+mj-ea"/>
                <a:ea typeface="+mj-ea"/>
              </a:rPr>
              <a:t>课后回去向家长及其周围的亲戚好友宣传消防安全知识。</a:t>
            </a:r>
            <a:endParaRPr lang="zh-CN" altLang="zh-CN" sz="4000" b="1" dirty="0">
              <a:latin typeface="+mj-ea"/>
              <a:ea typeface="+mj-ea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标题 41985"/>
          <p:cNvSpPr>
            <a:spLocks noGrp="1"/>
          </p:cNvSpPr>
          <p:nvPr>
            <p:ph type="title" idx="4294967295"/>
          </p:nvPr>
        </p:nvSpPr>
        <p:spPr>
          <a:xfrm>
            <a:off x="685800" y="152400"/>
            <a:ext cx="6870700" cy="1600200"/>
          </a:xfrm>
        </p:spPr>
        <p:txBody>
          <a:bodyPr anchor="b"/>
          <a:lstStyle/>
          <a:p>
            <a:endParaRPr dirty="0"/>
          </a:p>
        </p:txBody>
      </p:sp>
      <p:sp>
        <p:nvSpPr>
          <p:cNvPr id="41987" name="文本占位符 41986"/>
          <p:cNvSpPr>
            <a:spLocks noGrp="1"/>
          </p:cNvSpPr>
          <p:nvPr>
            <p:ph type="body" idx="4294967295"/>
          </p:nvPr>
        </p:nvSpPr>
        <p:spPr>
          <a:xfrm>
            <a:off x="685800" y="1828800"/>
            <a:ext cx="7696200" cy="3657600"/>
          </a:xfrm>
        </p:spPr>
        <p:txBody>
          <a:bodyPr/>
          <a:lstStyle/>
          <a:p>
            <a:endParaRPr dirty="0"/>
          </a:p>
        </p:txBody>
      </p:sp>
      <p:pic>
        <p:nvPicPr>
          <p:cNvPr id="41989" name="图片 41988" descr="20141127141440708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8100" y="970280"/>
            <a:ext cx="9220200" cy="51619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500063" y="3643313"/>
            <a:ext cx="8072437" cy="7858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zh-CN" altLang="en-US" sz="4800" b="1">
                <a:solidFill>
                  <a:srgbClr val="FF0000"/>
                </a:solidFill>
                <a:latin typeface="Tahoma" panose="020B0604030504040204" pitchFamily="34" charset="0"/>
                <a:ea typeface="微软雅黑" panose="020B0503020204020204" charset="-122"/>
              </a:rPr>
              <a:t>让火灾远离我们幸福的家园！</a:t>
            </a:r>
            <a:endParaRPr lang="zh-CN" altLang="en-US" sz="4800" b="1">
              <a:solidFill>
                <a:srgbClr val="FF0000"/>
              </a:solidFill>
              <a:latin typeface="Tahoma" panose="020B0604030504040204" pitchFamily="34" charset="0"/>
              <a:ea typeface="微软雅黑" panose="020B0503020204020204" charset="-122"/>
            </a:endParaRPr>
          </a:p>
        </p:txBody>
      </p:sp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1000125" y="1500188"/>
            <a:ext cx="7572375" cy="1071562"/>
          </a:xfrm>
          <a:prstGeom prst="rect">
            <a:avLst/>
          </a:prstGeom>
          <a:noFill/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zh-CN" altLang="en-US" sz="6300" b="1" dirty="0">
                <a:latin typeface="+mj-lt"/>
                <a:ea typeface="黑体" panose="02010609060101010101" pitchFamily="49" charset="-122"/>
                <a:cs typeface="+mj-cs"/>
              </a:rPr>
              <a:t>火灾还会继续吗？</a:t>
            </a:r>
            <a:endParaRPr lang="zh-CN" altLang="en-US" sz="6300" b="1" dirty="0">
              <a:latin typeface="+mj-lt"/>
              <a:ea typeface="黑体" panose="02010609060101010101" pitchFamily="49" charset="-122"/>
              <a:cs typeface="+mj-cs"/>
            </a:endParaRPr>
          </a:p>
        </p:txBody>
      </p:sp>
      <p:sp>
        <p:nvSpPr>
          <p:cNvPr id="7" name="WordArt 5"/>
          <p:cNvSpPr>
            <a:spLocks noChangeArrowheads="1" noChangeShapeType="1" noTextEdit="1"/>
          </p:cNvSpPr>
          <p:nvPr/>
        </p:nvSpPr>
        <p:spPr bwMode="gray">
          <a:xfrm>
            <a:off x="2286000" y="3786188"/>
            <a:ext cx="5857875" cy="192881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en-US" altLang="zh-CN" sz="3600" kern="10">
                <a:ln w="19050">
                  <a:solidFill>
                    <a:srgbClr val="FFFFFF"/>
                  </a:solidFill>
                  <a:round/>
                </a:ln>
                <a:gradFill rotWithShape="1"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0" scaled="1"/>
                </a:gradFill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  <a:latin typeface="Arial" panose="020B0604020202020204"/>
                <a:cs typeface="Arial" panose="020B0604020202020204"/>
              </a:rPr>
              <a:t>Thank You !</a:t>
            </a:r>
            <a:endParaRPr lang="zh-CN" altLang="en-US" sz="3600" kern="10">
              <a:ln w="19050">
                <a:solidFill>
                  <a:srgbClr val="FFFFFF"/>
                </a:solidFill>
                <a:round/>
              </a:ln>
              <a:gradFill rotWithShape="1">
                <a:gsLst>
                  <a:gs pos="0">
                    <a:schemeClr val="tx2"/>
                  </a:gs>
                  <a:gs pos="100000">
                    <a:schemeClr val="accent1"/>
                  </a:gs>
                </a:gsLst>
                <a:lin ang="0" scaled="1"/>
              </a:gradFill>
              <a:effectLst>
                <a:outerShdw dist="53882" dir="2700000" algn="ctr" rotWithShape="0">
                  <a:schemeClr val="tx1">
                    <a:alpha val="50000"/>
                  </a:scheme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WordArt 5"/>
          <p:cNvSpPr>
            <a:spLocks noChangeArrowheads="1" noChangeShapeType="1" noTextEdit="1"/>
          </p:cNvSpPr>
          <p:nvPr/>
        </p:nvSpPr>
        <p:spPr bwMode="gray">
          <a:xfrm>
            <a:off x="1071563" y="1285875"/>
            <a:ext cx="5857875" cy="192881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1407"/>
              </a:avLst>
            </a:prstTxWarp>
          </a:bodyPr>
          <a:lstStyle/>
          <a:p>
            <a:r>
              <a:rPr lang="en-US" altLang="zh-CN" sz="3600" kern="10">
                <a:ln w="19050">
                  <a:solidFill>
                    <a:srgbClr val="FFFFFF"/>
                  </a:solidFill>
                  <a:round/>
                </a:ln>
                <a:gradFill rotWithShape="1"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0" scaled="1"/>
                </a:gradFill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  <a:latin typeface="Arial" panose="020B0604020202020204"/>
                <a:cs typeface="Arial" panose="020B0604020202020204"/>
              </a:rPr>
              <a:t>The End</a:t>
            </a:r>
            <a:endParaRPr lang="zh-CN" altLang="en-US" sz="3600" kern="10">
              <a:ln w="19050">
                <a:solidFill>
                  <a:srgbClr val="FFFFFF"/>
                </a:solidFill>
                <a:round/>
              </a:ln>
              <a:gradFill rotWithShape="1">
                <a:gsLst>
                  <a:gs pos="0">
                    <a:schemeClr val="tx2"/>
                  </a:gs>
                  <a:gs pos="100000">
                    <a:schemeClr val="accent1"/>
                  </a:gs>
                </a:gsLst>
                <a:lin ang="0" scaled="1"/>
              </a:gradFill>
              <a:effectLst>
                <a:outerShdw dist="53882" dir="2700000" algn="ctr" rotWithShape="0">
                  <a:schemeClr val="tx1">
                    <a:alpha val="50000"/>
                  </a:scheme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  <p:pic>
        <p:nvPicPr>
          <p:cNvPr id="9" name="陈慧琳 - 逃出生天 - 伴奏.mp3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572500" y="6286500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build="allAtOnce"/>
      <p:bldP spid="3" grpId="0" animBg="1"/>
      <p:bldP spid="3" grpId="1" animBg="1"/>
      <p:bldP spid="3" grpId="2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 10241"/>
          <p:cNvSpPr>
            <a:spLocks noGrp="1"/>
          </p:cNvSpPr>
          <p:nvPr>
            <p:ph type="title"/>
          </p:nvPr>
        </p:nvSpPr>
        <p:spPr>
          <a:xfrm>
            <a:off x="450207" y="112831"/>
            <a:ext cx="6169629" cy="856893"/>
          </a:xfrm>
        </p:spPr>
        <p:txBody>
          <a:bodyPr anchor="ctr"/>
          <a:lstStyle/>
          <a:p>
            <a:r>
              <a:rPr lang="zh-CN" altLang="en-US" sz="4000" b="1">
                <a:solidFill>
                  <a:srgbClr val="FF0000"/>
                </a:solidFill>
                <a:ea typeface="黑体" panose="02010609060101010101" pitchFamily="49" charset="-122"/>
              </a:rPr>
              <a:t>校园火灾案例</a:t>
            </a:r>
            <a:endParaRPr lang="zh-CN" altLang="en-US" sz="4000" b="1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cxnSp>
        <p:nvCxnSpPr>
          <p:cNvPr id="10243" name="直接连接符 19"/>
          <p:cNvCxnSpPr/>
          <p:nvPr/>
        </p:nvCxnSpPr>
        <p:spPr>
          <a:xfrm>
            <a:off x="4500245" y="981075"/>
            <a:ext cx="18415" cy="4714875"/>
          </a:xfrm>
          <a:prstGeom prst="line">
            <a:avLst/>
          </a:prstGeom>
          <a:ln w="25400" cap="flat" cmpd="sng">
            <a:solidFill>
              <a:srgbClr val="7F7F7F"/>
            </a:solidFill>
            <a:prstDash val="dash"/>
            <a:headEnd type="none" w="med" len="med"/>
            <a:tailEnd type="none" w="med" len="med"/>
          </a:ln>
        </p:spPr>
      </p:cxnSp>
      <p:grpSp>
        <p:nvGrpSpPr>
          <p:cNvPr id="10244" name="组合 10243"/>
          <p:cNvGrpSpPr/>
          <p:nvPr/>
        </p:nvGrpSpPr>
        <p:grpSpPr>
          <a:xfrm>
            <a:off x="693420" y="887730"/>
            <a:ext cx="3825240" cy="5232400"/>
            <a:chOff x="0" y="0"/>
            <a:chExt cx="2268" cy="3253"/>
          </a:xfrm>
        </p:grpSpPr>
        <p:pic>
          <p:nvPicPr>
            <p:cNvPr id="10245" name="图片 10244" descr="9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1680"/>
              <a:ext cx="2268" cy="157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246" name="文本框 10245"/>
            <p:cNvSpPr txBox="1"/>
            <p:nvPr/>
          </p:nvSpPr>
          <p:spPr>
            <a:xfrm>
              <a:off x="48" y="1776"/>
              <a:ext cx="2016" cy="139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1500" dirty="0">
                  <a:latin typeface="黑体" panose="02010609060101010101" pitchFamily="49" charset="-122"/>
                  <a:ea typeface="黑体" panose="02010609060101010101" pitchFamily="49" charset="-122"/>
                </a:rPr>
                <a:t>  </a:t>
              </a:r>
              <a:r>
                <a:rPr lang="zh-CN" altLang="en-US" sz="2000" dirty="0">
                  <a:latin typeface="黑体" panose="02010609060101010101" pitchFamily="49" charset="-122"/>
                  <a:ea typeface="黑体" panose="02010609060101010101" pitchFamily="49" charset="-122"/>
                </a:rPr>
                <a:t>  </a:t>
              </a:r>
              <a:r>
                <a:rPr lang="en-US" altLang="x-none" sz="2000" dirty="0">
                  <a:latin typeface="黑体" panose="02010609060101010101" pitchFamily="49" charset="-122"/>
                  <a:ea typeface="黑体" panose="02010609060101010101" pitchFamily="49" charset="-122"/>
                </a:rPr>
                <a:t>2013年11月12日，</a:t>
              </a:r>
              <a:r>
                <a:rPr lang="zh-CN" altLang="en-US" sz="2000" dirty="0">
                  <a:latin typeface="黑体" panose="02010609060101010101" pitchFamily="49" charset="-122"/>
                  <a:ea typeface="黑体" panose="02010609060101010101" pitchFamily="49" charset="-122"/>
                </a:rPr>
                <a:t>广西医科大学</a:t>
              </a:r>
              <a:r>
                <a:rPr lang="en-US" altLang="x-none" sz="2000" dirty="0">
                  <a:latin typeface="黑体" panose="02010609060101010101" pitchFamily="49" charset="-122"/>
                  <a:ea typeface="黑体" panose="02010609060101010101" pitchFamily="49" charset="-122"/>
                </a:rPr>
                <a:t>女生宿舍4栋306房发生火灾事故，直接经济损失4万多元。这次火灾事故原因主要是学生使用大功率电器</a:t>
              </a:r>
              <a:r>
                <a:rPr lang="zh-CN" altLang="en-US" sz="2000" dirty="0">
                  <a:latin typeface="黑体" panose="02010609060101010101" pitchFamily="49" charset="-122"/>
                  <a:ea typeface="黑体" panose="02010609060101010101" pitchFamily="49" charset="-122"/>
                </a:rPr>
                <a:t>引起的</a:t>
              </a:r>
              <a:r>
                <a:rPr lang="en-US" altLang="x-none" sz="2000" dirty="0">
                  <a:latin typeface="黑体" panose="02010609060101010101" pitchFamily="49" charset="-122"/>
                  <a:ea typeface="黑体" panose="02010609060101010101" pitchFamily="49" charset="-122"/>
                </a:rPr>
                <a:t>，所幸没有人员伤亡。</a:t>
              </a:r>
              <a:endPara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0247" name="文本框 10246"/>
            <p:cNvSpPr txBox="1"/>
            <p:nvPr/>
          </p:nvSpPr>
          <p:spPr>
            <a:xfrm>
              <a:off x="70" y="1392"/>
              <a:ext cx="314" cy="6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100" b="1">
                  <a:latin typeface="Arial" panose="020B0604020202020204" pitchFamily="34" charset="0"/>
                  <a:ea typeface="黑体" panose="02010609060101010101" pitchFamily="49" charset="-122"/>
                </a:rPr>
                <a:t>广西医科大学女生宿舍燃起大火</a:t>
              </a:r>
              <a:r>
                <a:rPr lang="zh-CN" altLang="en-US" sz="100">
                  <a:latin typeface="Arial" panose="020B0604020202020204" pitchFamily="34" charset="0"/>
                  <a:ea typeface="黑体" panose="02010609060101010101" pitchFamily="49" charset="-122"/>
                </a:rPr>
                <a:t> </a:t>
              </a:r>
              <a:endParaRPr lang="zh-CN" altLang="en-US" sz="10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pic>
          <p:nvPicPr>
            <p:cNvPr id="10248" name="图片 10247" descr="%Q5U3{X3OK@WDER766GG[3B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" y="0"/>
              <a:ext cx="2016" cy="1344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0249" name="组合 10248"/>
          <p:cNvGrpSpPr/>
          <p:nvPr/>
        </p:nvGrpSpPr>
        <p:grpSpPr>
          <a:xfrm>
            <a:off x="4949825" y="887730"/>
            <a:ext cx="3610610" cy="5151755"/>
            <a:chOff x="0" y="0"/>
            <a:chExt cx="2280" cy="3264"/>
          </a:xfrm>
        </p:grpSpPr>
        <p:pic>
          <p:nvPicPr>
            <p:cNvPr id="10250" name="图片 10249" descr="9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" y="1691"/>
              <a:ext cx="2268" cy="157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251" name="文本框 10250"/>
            <p:cNvSpPr txBox="1"/>
            <p:nvPr/>
          </p:nvSpPr>
          <p:spPr>
            <a:xfrm>
              <a:off x="0" y="1728"/>
              <a:ext cx="2172" cy="122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2000" dirty="0">
                  <a:latin typeface="黑体" panose="02010609060101010101" pitchFamily="49" charset="-122"/>
                  <a:ea typeface="黑体" panose="02010609060101010101" pitchFamily="49" charset="-122"/>
                  <a:sym typeface="Arial" panose="020B0604020202020204" pitchFamily="34" charset="0"/>
                </a:rPr>
                <a:t>    2013年10</a:t>
              </a:r>
              <a:r>
                <a:rPr lang="en-US" altLang="x-none" sz="2000" dirty="0">
                  <a:latin typeface="黑体" panose="02010609060101010101" pitchFamily="49" charset="-122"/>
                  <a:ea typeface="黑体" panose="02010609060101010101" pitchFamily="49" charset="-122"/>
                  <a:sym typeface="Arial" panose="020B0604020202020204" pitchFamily="34" charset="0"/>
                </a:rPr>
                <a:t>月30日晚，日照大学公寓一女生宿舍发生火灾，宿舍内东西几乎被烧光，所幸没有造成人员伤亡</a:t>
              </a:r>
              <a:r>
                <a:rPr lang="zh-CN" altLang="en-US" sz="2000" dirty="0">
                  <a:latin typeface="黑体" panose="02010609060101010101" pitchFamily="49" charset="-122"/>
                  <a:ea typeface="黑体" panose="02010609060101010101" pitchFamily="49" charset="-122"/>
                  <a:sym typeface="Arial" panose="020B0604020202020204" pitchFamily="34" charset="0"/>
                </a:rPr>
                <a:t>。</a:t>
              </a:r>
              <a:r>
                <a:rPr lang="en-US" altLang="x-none" sz="2000" dirty="0">
                  <a:latin typeface="黑体" panose="02010609060101010101" pitchFamily="49" charset="-122"/>
                  <a:ea typeface="黑体" panose="02010609060101010101" pitchFamily="49" charset="-122"/>
                  <a:sym typeface="Arial" panose="020B0604020202020204" pitchFamily="34" charset="0"/>
                </a:rPr>
                <a:t>据知情者透露，火灾怀疑由一充电的暖手宝引起。</a:t>
              </a:r>
              <a:r>
                <a:rPr lang="en-US" altLang="x-none" sz="1500" dirty="0">
                  <a:latin typeface="黑体" panose="02010609060101010101" pitchFamily="49" charset="-122"/>
                  <a:ea typeface="黑体" panose="02010609060101010101" pitchFamily="49" charset="-122"/>
                  <a:sym typeface="Arial" panose="020B0604020202020204" pitchFamily="34" charset="0"/>
                </a:rPr>
                <a:t> </a:t>
              </a:r>
              <a:endParaRPr lang="zh-CN" altLang="en-US" sz="1500" dirty="0"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endParaRPr>
            </a:p>
          </p:txBody>
        </p:sp>
        <p:sp>
          <p:nvSpPr>
            <p:cNvPr id="10252" name="文本框 10251"/>
            <p:cNvSpPr txBox="1"/>
            <p:nvPr/>
          </p:nvSpPr>
          <p:spPr>
            <a:xfrm>
              <a:off x="128" y="1392"/>
              <a:ext cx="2087" cy="23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1800" b="1">
                  <a:latin typeface="黑体" panose="02010609060101010101" pitchFamily="49" charset="-122"/>
                  <a:ea typeface="黑体" panose="02010609060101010101" pitchFamily="49" charset="-122"/>
                </a:rPr>
                <a:t>日照大学被烧毁的女生宿舍</a:t>
              </a:r>
              <a:endParaRPr lang="zh-CN" altLang="en-US" sz="1800" b="1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10253" name="图片 10252" descr="HO[P]TH5U1@KD9DV@W}K64M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" y="0"/>
              <a:ext cx="2016" cy="1344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本 节 内 容</a:t>
            </a:r>
            <a:endParaRPr lang="zh-CN" altLang="en-US" sz="4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75" name="内容占位符 2"/>
          <p:cNvSpPr>
            <a:spLocks noGrp="1"/>
          </p:cNvSpPr>
          <p:nvPr>
            <p:ph idx="1"/>
          </p:nvPr>
        </p:nvSpPr>
        <p:spPr>
          <a:xfrm>
            <a:off x="1066800" y="1676400"/>
            <a:ext cx="6858000" cy="3200400"/>
          </a:xfrm>
        </p:spPr>
        <p:txBody>
          <a:bodyPr vert="horz" wrap="square" lIns="91440" tIns="45720" rIns="91440" bIns="45720" anchor="t"/>
          <a:lstStyle/>
          <a:p>
            <a:pPr eaLnBrk="1" hangingPunct="1">
              <a:buNone/>
            </a:pP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一、燃烧的条件与灭火原理</a:t>
            </a:r>
            <a:endParaRPr lang="en-US" altLang="zh-CN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buNone/>
            </a:pP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二、常见的消防设备</a:t>
            </a:r>
            <a:endParaRPr lang="en-US" altLang="zh-CN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buNone/>
            </a:pP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三、校园安全</a:t>
            </a:r>
            <a:endParaRPr lang="en-US" altLang="zh-CN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buNone/>
            </a:pP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四、简单的灭火知识</a:t>
            </a:r>
            <a:endParaRPr lang="en-US" altLang="zh-CN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buNone/>
            </a:pP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五、校园消防安全知识知多少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076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00838" y="5029200"/>
            <a:ext cx="2443162" cy="1828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563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一、燃烧的条件与灭火原理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099" name="内容占位符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3429000"/>
          </a:xfrm>
        </p:spPr>
        <p:txBody>
          <a:bodyPr vert="horz" wrap="square" lIns="91440" tIns="45720" rIns="91440" bIns="45720" anchor="t"/>
          <a:lstStyle/>
          <a:p>
            <a:pPr eaLnBrk="1" hangingPunct="1">
              <a:buNone/>
            </a:pPr>
            <a:r>
              <a:rPr lang="en-US" altLang="zh-CN" b="1" dirty="0">
                <a:ea typeface="宋体" panose="02010600030101010101" pitchFamily="2" charset="-122"/>
              </a:rPr>
              <a:t>1</a:t>
            </a:r>
            <a:r>
              <a:rPr lang="zh-CN" altLang="en-US" b="1" dirty="0">
                <a:ea typeface="宋体" panose="02010600030101010101" pitchFamily="2" charset="-122"/>
              </a:rPr>
              <a:t>、燃烧的必须满足的三个条件：</a:t>
            </a:r>
            <a:endParaRPr lang="en-US" altLang="zh-CN" b="1" dirty="0">
              <a:ea typeface="宋体" panose="02010600030101010101" pitchFamily="2" charset="-122"/>
            </a:endParaRPr>
          </a:p>
          <a:p>
            <a:pPr eaLnBrk="1" hangingPunct="1">
              <a:buNone/>
            </a:pPr>
            <a:r>
              <a:rPr lang="zh-CN" altLang="en-US" b="1" dirty="0">
                <a:ea typeface="宋体" panose="02010600030101010101" pitchFamily="2" charset="-122"/>
              </a:rPr>
              <a:t>（</a:t>
            </a:r>
            <a:r>
              <a:rPr lang="en-US" altLang="zh-CN" b="1" dirty="0">
                <a:ea typeface="宋体" panose="02010600030101010101" pitchFamily="2" charset="-122"/>
              </a:rPr>
              <a:t>1</a:t>
            </a:r>
            <a:r>
              <a:rPr lang="zh-CN" altLang="en-US" b="1" dirty="0">
                <a:ea typeface="宋体" panose="02010600030101010101" pitchFamily="2" charset="-122"/>
              </a:rPr>
              <a:t>）可燃物</a:t>
            </a:r>
            <a:endParaRPr lang="en-US" altLang="zh-CN" b="1" dirty="0">
              <a:ea typeface="宋体" panose="02010600030101010101" pitchFamily="2" charset="-122"/>
            </a:endParaRPr>
          </a:p>
          <a:p>
            <a:pPr eaLnBrk="1" hangingPunct="1">
              <a:buNone/>
            </a:pPr>
            <a:r>
              <a:rPr lang="zh-CN" altLang="en-US" b="1" dirty="0">
                <a:ea typeface="宋体" panose="02010600030101010101" pitchFamily="2" charset="-122"/>
              </a:rPr>
              <a:t>（</a:t>
            </a:r>
            <a:r>
              <a:rPr lang="en-US" altLang="zh-CN" b="1" dirty="0">
                <a:ea typeface="宋体" panose="02010600030101010101" pitchFamily="2" charset="-122"/>
              </a:rPr>
              <a:t>2</a:t>
            </a:r>
            <a:r>
              <a:rPr lang="zh-CN" altLang="en-US" b="1" dirty="0">
                <a:ea typeface="宋体" panose="02010600030101010101" pitchFamily="2" charset="-122"/>
              </a:rPr>
              <a:t>）助燃物（空气等）</a:t>
            </a:r>
            <a:endParaRPr lang="en-US" altLang="zh-CN" b="1" dirty="0">
              <a:ea typeface="宋体" panose="02010600030101010101" pitchFamily="2" charset="-122"/>
            </a:endParaRPr>
          </a:p>
          <a:p>
            <a:pPr eaLnBrk="1" hangingPunct="1">
              <a:buNone/>
            </a:pPr>
            <a:r>
              <a:rPr lang="zh-CN" altLang="en-US" b="1" dirty="0">
                <a:ea typeface="宋体" panose="02010600030101010101" pitchFamily="2" charset="-122"/>
              </a:rPr>
              <a:t>（</a:t>
            </a:r>
            <a:r>
              <a:rPr lang="en-US" altLang="zh-CN" b="1" dirty="0">
                <a:ea typeface="宋体" panose="02010600030101010101" pitchFamily="2" charset="-122"/>
              </a:rPr>
              <a:t>3</a:t>
            </a:r>
            <a:r>
              <a:rPr lang="zh-CN" altLang="en-US" b="1" dirty="0">
                <a:ea typeface="宋体" panose="02010600030101010101" pitchFamily="2" charset="-122"/>
              </a:rPr>
              <a:t>）起火源（温度）</a:t>
            </a:r>
            <a:endParaRPr lang="en-US" altLang="zh-CN" b="1" dirty="0">
              <a:ea typeface="宋体" panose="02010600030101010101" pitchFamily="2" charset="-122"/>
            </a:endParaRPr>
          </a:p>
          <a:p>
            <a:pPr eaLnBrk="1" hangingPunct="1">
              <a:buNone/>
            </a:pPr>
            <a:r>
              <a:rPr lang="zh-CN" altLang="en-US" b="1" dirty="0">
                <a:ea typeface="宋体" panose="02010600030101010101" pitchFamily="2" charset="-122"/>
              </a:rPr>
              <a:t>☆物质要从普通状态变到燃烧状态，必须同时满足以上三个条件，缺一不可。</a:t>
            </a:r>
            <a:endParaRPr lang="en-US" altLang="zh-CN" b="1" dirty="0">
              <a:ea typeface="宋体" panose="02010600030101010101" pitchFamily="2" charset="-122"/>
            </a:endParaRPr>
          </a:p>
        </p:txBody>
      </p:sp>
      <p:sp>
        <p:nvSpPr>
          <p:cNvPr id="4100" name="TextBox 3"/>
          <p:cNvSpPr txBox="1"/>
          <p:nvPr/>
        </p:nvSpPr>
        <p:spPr>
          <a:xfrm>
            <a:off x="762000" y="4800600"/>
            <a:ext cx="7086600" cy="9540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想一想：燃烧的条件对于我们灭火有什么帮助？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101" name="TextBox 4"/>
          <p:cNvSpPr txBox="1"/>
          <p:nvPr/>
        </p:nvSpPr>
        <p:spPr>
          <a:xfrm>
            <a:off x="1524000" y="5334000"/>
            <a:ext cx="62484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rgbClr val="0070C0"/>
                </a:solidFill>
                <a:latin typeface="Arial" panose="020B0604020202020204" pitchFamily="34" charset="0"/>
              </a:rPr>
              <a:t>答：破坏燃烧的条件就能灭火。</a:t>
            </a:r>
            <a:endParaRPr lang="zh-CN" altLang="en-US" sz="2800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4102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3200" y="1752600"/>
            <a:ext cx="1679575" cy="1676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 build="p"/>
      <p:bldP spid="4100" grpId="0"/>
      <p:bldP spid="410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 vert="horz" wrap="square" lIns="91440" tIns="45720" rIns="91440" bIns="45720" anchor="ctr"/>
          <a:lstStyle/>
          <a:p>
            <a:pPr algn="l" eaLnBrk="1" hangingPunct="1"/>
            <a:r>
              <a:rPr lang="en-US" altLang="zh-CN" sz="3200" b="1" dirty="0">
                <a:ea typeface="宋体" panose="02010600030101010101" pitchFamily="2" charset="-122"/>
              </a:rPr>
              <a:t>  2</a:t>
            </a:r>
            <a:r>
              <a:rPr lang="zh-CN" altLang="en-US" sz="3200" b="1" dirty="0">
                <a:ea typeface="宋体" panose="02010600030101010101" pitchFamily="2" charset="-122"/>
              </a:rPr>
              <a:t>、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灭火原理</a:t>
            </a:r>
            <a:endParaRPr lang="zh-CN" altLang="en-US" sz="3200" b="1" dirty="0">
              <a:ea typeface="宋体" panose="02010600030101010101" pitchFamily="2" charset="-122"/>
            </a:endParaRPr>
          </a:p>
        </p:txBody>
      </p:sp>
      <p:sp>
        <p:nvSpPr>
          <p:cNvPr id="5123" name="内容占位符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3352800"/>
          </a:xfrm>
        </p:spPr>
        <p:txBody>
          <a:bodyPr vert="horz" wrap="square" lIns="91440" tIns="45720" rIns="91440" bIns="45720" anchor="t"/>
          <a:lstStyle/>
          <a:p>
            <a:pPr eaLnBrk="1" hangingPunct="1">
              <a:buNone/>
            </a:pP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  从根本上说，要灭火，就必须破坏燃烧的三个条件之一或全部。</a:t>
            </a:r>
            <a:endParaRPr lang="en-US" altLang="zh-CN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buNone/>
            </a:pP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）撤离可燃物</a:t>
            </a:r>
            <a:endParaRPr lang="en-US" altLang="zh-CN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buNone/>
            </a:pP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）隔绝空气（覆盖法，使用沙、土、水、  湿布等）</a:t>
            </a:r>
            <a:endParaRPr lang="en-US" altLang="zh-CN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buNone/>
            </a:pP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）降温（一般可用水对可燃物进行降温）</a:t>
            </a:r>
            <a:endParaRPr lang="zh-CN" altLang="en-US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124" name="矩形 3"/>
          <p:cNvSpPr/>
          <p:nvPr/>
        </p:nvSpPr>
        <p:spPr>
          <a:xfrm>
            <a:off x="609600" y="4343400"/>
            <a:ext cx="7772400" cy="9540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想一想：既然水可以降温又可以隔绝空气，那是不是所有的火灾都可以直接用水来浇灭呢？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125" name="TextBox 4"/>
          <p:cNvSpPr txBox="1"/>
          <p:nvPr/>
        </p:nvSpPr>
        <p:spPr>
          <a:xfrm>
            <a:off x="609600" y="5257800"/>
            <a:ext cx="7467600" cy="9540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rgbClr val="0070C0"/>
                </a:solidFill>
                <a:latin typeface="Arial" panose="020B0604020202020204" pitchFamily="34" charset="0"/>
              </a:rPr>
              <a:t>答：不是，水可以导电。电器、电路起火时，应该使用干性灭火剂灭火。</a:t>
            </a:r>
            <a:endParaRPr lang="zh-CN" altLang="en-US" sz="2800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5126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47013" y="5638800"/>
            <a:ext cx="1296987" cy="1219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3" grpId="0" build="p"/>
      <p:bldP spid="5124" grpId="0"/>
      <p:bldP spid="51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二、常见的消防设备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6147" name="Picture 2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828800" y="1524000"/>
            <a:ext cx="1979613" cy="2076450"/>
          </a:xfrm>
        </p:spPr>
      </p:pic>
      <p:sp>
        <p:nvSpPr>
          <p:cNvPr id="6148" name="TextBox 4"/>
          <p:cNvSpPr txBox="1"/>
          <p:nvPr/>
        </p:nvSpPr>
        <p:spPr>
          <a:xfrm>
            <a:off x="533400" y="1676400"/>
            <a:ext cx="14478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rgbClr val="0000FF"/>
                </a:solidFill>
                <a:latin typeface="Arial" panose="020B0604020202020204" pitchFamily="34" charset="0"/>
              </a:rPr>
              <a:t>灭火器</a:t>
            </a:r>
            <a:endParaRPr lang="zh-CN" altLang="en-US" sz="28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6149" name="Picture 3"/>
          <p:cNvPicPr>
            <a:picLocks noChangeAspect="1"/>
          </p:cNvPicPr>
          <p:nvPr/>
        </p:nvPicPr>
        <p:blipFill>
          <a:blip r:embed="rId2"/>
          <a:srcRect t="1921"/>
          <a:stretch>
            <a:fillRect/>
          </a:stretch>
        </p:blipFill>
        <p:spPr>
          <a:xfrm>
            <a:off x="5181600" y="1600200"/>
            <a:ext cx="1979613" cy="1981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50" name="TextBox 6"/>
          <p:cNvSpPr txBox="1"/>
          <p:nvPr/>
        </p:nvSpPr>
        <p:spPr>
          <a:xfrm>
            <a:off x="7086600" y="1905000"/>
            <a:ext cx="14478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rgbClr val="0000FF"/>
                </a:solidFill>
                <a:latin typeface="Arial" panose="020B0604020202020204" pitchFamily="34" charset="0"/>
              </a:rPr>
              <a:t>消防栓</a:t>
            </a:r>
            <a:endParaRPr lang="zh-CN" altLang="en-US" sz="28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6151" name="Picture 4"/>
          <p:cNvPicPr>
            <a:picLocks noChangeAspect="1"/>
          </p:cNvPicPr>
          <p:nvPr/>
        </p:nvPicPr>
        <p:blipFill>
          <a:blip r:embed="rId3"/>
          <a:srcRect l="15675" t="15450" r="18317" b="12791"/>
          <a:stretch>
            <a:fillRect/>
          </a:stretch>
        </p:blipFill>
        <p:spPr>
          <a:xfrm>
            <a:off x="1828800" y="4495800"/>
            <a:ext cx="1981200" cy="1981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52" name="TextBox 8"/>
          <p:cNvSpPr txBox="1"/>
          <p:nvPr/>
        </p:nvSpPr>
        <p:spPr>
          <a:xfrm>
            <a:off x="533400" y="4495800"/>
            <a:ext cx="14478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rgbClr val="0000FF"/>
                </a:solidFill>
                <a:latin typeface="Arial" panose="020B0604020202020204" pitchFamily="34" charset="0"/>
              </a:rPr>
              <a:t>报警器</a:t>
            </a:r>
            <a:endParaRPr lang="zh-CN" altLang="en-US" sz="28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6153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4489450"/>
            <a:ext cx="1905000" cy="1987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54" name="TextBox 10"/>
          <p:cNvSpPr txBox="1"/>
          <p:nvPr/>
        </p:nvSpPr>
        <p:spPr>
          <a:xfrm>
            <a:off x="7162800" y="4572000"/>
            <a:ext cx="16764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rgbClr val="0000FF"/>
                </a:solidFill>
                <a:latin typeface="Arial" panose="020B0604020202020204" pitchFamily="34" charset="0"/>
              </a:rPr>
              <a:t>消防面具</a:t>
            </a:r>
            <a:endParaRPr lang="zh-CN" altLang="en-US" sz="28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6155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3200400"/>
            <a:ext cx="2992438" cy="1847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56" name="TextBox 12"/>
          <p:cNvSpPr txBox="1"/>
          <p:nvPr/>
        </p:nvSpPr>
        <p:spPr>
          <a:xfrm>
            <a:off x="6096000" y="3810000"/>
            <a:ext cx="16764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rgbClr val="0000FF"/>
                </a:solidFill>
                <a:latin typeface="Arial" panose="020B0604020202020204" pitchFamily="34" charset="0"/>
              </a:rPr>
              <a:t>消防车</a:t>
            </a:r>
            <a:endParaRPr lang="zh-CN" altLang="en-US" sz="28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8" grpId="0"/>
      <p:bldP spid="6150" grpId="0"/>
      <p:bldP spid="6152" grpId="0"/>
      <p:bldP spid="6154" grpId="0"/>
      <p:bldP spid="615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rayons">
  <a:themeElements>
    <a:clrScheme name="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5B9"/>
      </a:accent5>
      <a:accent6>
        <a:srgbClr val="000000"/>
      </a:accent6>
      <a:hlink>
        <a:srgbClr val="00B200"/>
      </a:hlink>
      <a:folHlink>
        <a:srgbClr val="703DFF"/>
      </a:folHlink>
    </a:clrScheme>
    <a:fontScheme name="">
      <a:majorFont>
        <a:latin typeface="Comic Sans MS"/>
        <a:ea typeface="宋体"/>
        <a:cs typeface=""/>
      </a:majorFont>
      <a:minorFont>
        <a:latin typeface="Comic Sans MS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5B9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B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272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336600"/>
        </a:lt1>
        <a:dk2>
          <a:srgbClr val="FFFFFF"/>
        </a:dk2>
        <a:lt2>
          <a:srgbClr val="808000"/>
        </a:lt2>
        <a:accent1>
          <a:srgbClr val="99CC00"/>
        </a:accent1>
        <a:accent2>
          <a:srgbClr val="003300"/>
        </a:accent2>
        <a:accent3>
          <a:srgbClr val="ADB9AA"/>
        </a:accent3>
        <a:accent4>
          <a:srgbClr val="DCDCDC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3366"/>
        </a:lt1>
        <a:dk2>
          <a:srgbClr val="CCECFF"/>
        </a:dk2>
        <a:lt2>
          <a:srgbClr val="808080"/>
        </a:lt2>
        <a:accent1>
          <a:srgbClr val="33CCCC"/>
        </a:accent1>
        <a:accent2>
          <a:srgbClr val="006699"/>
        </a:accent2>
        <a:accent3>
          <a:srgbClr val="AAADB9"/>
        </a:accent3>
        <a:accent4>
          <a:srgbClr val="DCDCDC"/>
        </a:accent4>
        <a:accent5>
          <a:srgbClr val="ADE2E2"/>
        </a:accent5>
        <a:accent6>
          <a:srgbClr val="005B89"/>
        </a:accent6>
        <a:hlink>
          <a:srgbClr val="00FF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66"/>
        </a:lt1>
        <a:dk2>
          <a:srgbClr val="FFFFFF"/>
        </a:dk2>
        <a:lt2>
          <a:srgbClr val="6666FF"/>
        </a:lt2>
        <a:accent1>
          <a:srgbClr val="33CCFF"/>
        </a:accent1>
        <a:accent2>
          <a:srgbClr val="0000FF"/>
        </a:accent2>
        <a:accent3>
          <a:srgbClr val="AAAAB9"/>
        </a:accent3>
        <a:accent4>
          <a:srgbClr val="DCDCDC"/>
        </a:accent4>
        <a:accent5>
          <a:srgbClr val="ADE2FF"/>
        </a:accent5>
        <a:accent6>
          <a:srgbClr val="0000E5"/>
        </a:accent6>
        <a:hlink>
          <a:srgbClr val="FFFF99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80"/>
        </a:lt1>
        <a:dk2>
          <a:srgbClr val="FFFFFF"/>
        </a:dk2>
        <a:lt2>
          <a:srgbClr val="000000"/>
        </a:lt2>
        <a:accent1>
          <a:srgbClr val="CC66FF"/>
        </a:accent1>
        <a:accent2>
          <a:srgbClr val="990099"/>
        </a:accent2>
        <a:accent3>
          <a:srgbClr val="C1AAC1"/>
        </a:accent3>
        <a:accent4>
          <a:srgbClr val="DCDCDC"/>
        </a:accent4>
        <a:accent5>
          <a:srgbClr val="E2B9FF"/>
        </a:accent5>
        <a:accent6>
          <a:srgbClr val="890089"/>
        </a:accent6>
        <a:hlink>
          <a:srgbClr val="FF99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FFFFCC"/>
        </a:dk2>
        <a:lt2>
          <a:srgbClr val="FF3300"/>
        </a:lt2>
        <a:accent1>
          <a:srgbClr val="FF7C80"/>
        </a:accent1>
        <a:accent2>
          <a:srgbClr val="990000"/>
        </a:accent2>
        <a:accent3>
          <a:srgbClr val="C1AAAA"/>
        </a:accent3>
        <a:accent4>
          <a:srgbClr val="DCDCDC"/>
        </a:accent4>
        <a:accent5>
          <a:srgbClr val="FFBFC1"/>
        </a:accent5>
        <a:accent6>
          <a:srgbClr val="890000"/>
        </a:accent6>
        <a:hlink>
          <a:srgbClr val="FF66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默认设计模板">
  <a:themeElements>
    <a:clrScheme name="">
      <a:dk1>
        <a:srgbClr val="C00000"/>
      </a:dk1>
      <a:lt1>
        <a:srgbClr val="000000"/>
      </a:lt1>
      <a:dk2>
        <a:srgbClr val="C00000"/>
      </a:dk2>
      <a:lt2>
        <a:srgbClr val="777777"/>
      </a:lt2>
      <a:accent1>
        <a:srgbClr val="C00000"/>
      </a:accent1>
      <a:accent2>
        <a:srgbClr val="5C6267"/>
      </a:accent2>
      <a:accent3>
        <a:srgbClr val="AAAAAA"/>
      </a:accent3>
      <a:accent4>
        <a:srgbClr val="A50000"/>
      </a:accent4>
      <a:accent5>
        <a:srgbClr val="DCAAAA"/>
      </a:accent5>
      <a:accent6>
        <a:srgbClr val="52575C"/>
      </a:accent6>
      <a:hlink>
        <a:srgbClr val="3993A6"/>
      </a:hlink>
      <a:folHlink>
        <a:srgbClr val="FFC000"/>
      </a:folHlink>
    </a:clrScheme>
    <a:fontScheme name="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3EBF8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2C4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经典商务演示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默认设计模板">
  <a:themeElements>
    <a:clrScheme name="">
      <a:dk1>
        <a:srgbClr val="C00000"/>
      </a:dk1>
      <a:lt1>
        <a:srgbClr val="000000"/>
      </a:lt1>
      <a:dk2>
        <a:srgbClr val="C00000"/>
      </a:dk2>
      <a:lt2>
        <a:srgbClr val="777777"/>
      </a:lt2>
      <a:accent1>
        <a:srgbClr val="C00000"/>
      </a:accent1>
      <a:accent2>
        <a:srgbClr val="5C6267"/>
      </a:accent2>
      <a:accent3>
        <a:srgbClr val="AAAAAA"/>
      </a:accent3>
      <a:accent4>
        <a:srgbClr val="A50000"/>
      </a:accent4>
      <a:accent5>
        <a:srgbClr val="DCAAAA"/>
      </a:accent5>
      <a:accent6>
        <a:srgbClr val="52575C"/>
      </a:accent6>
      <a:hlink>
        <a:srgbClr val="3993A6"/>
      </a:hlink>
      <a:folHlink>
        <a:srgbClr val="FFC000"/>
      </a:folHlink>
    </a:clrScheme>
    <a:fontScheme name="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3EBF8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2C4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4731</Words>
  <Application>WPS 演示</Application>
  <PresentationFormat>全屏显示(4:3)</PresentationFormat>
  <Paragraphs>484</Paragraphs>
  <Slides>46</Slides>
  <Notes>0</Notes>
  <HiddenSlides>1</HiddenSlides>
  <MMClips>1</MMClips>
  <ScaleCrop>false</ScaleCrop>
  <HeadingPairs>
    <vt:vector size="8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6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79" baseType="lpstr">
      <vt:lpstr>Arial</vt:lpstr>
      <vt:lpstr>宋体</vt:lpstr>
      <vt:lpstr>Wingdings</vt:lpstr>
      <vt:lpstr>Calibri</vt:lpstr>
      <vt:lpstr>Comic Sans MS</vt:lpstr>
      <vt:lpstr>仿宋_GB2312</vt:lpstr>
      <vt:lpstr>黑体</vt:lpstr>
      <vt:lpstr>微软雅黑</vt:lpstr>
      <vt:lpstr>幼圆</vt:lpstr>
      <vt:lpstr>Arial Unicode MS</vt:lpstr>
      <vt:lpstr>华文行楷</vt:lpstr>
      <vt:lpstr>楷体_GB2312</vt:lpstr>
      <vt:lpstr>Times New Roman</vt:lpstr>
      <vt:lpstr>楷体</vt:lpstr>
      <vt:lpstr>Edwardian Script ITC</vt:lpstr>
      <vt:lpstr>Verdana</vt:lpstr>
      <vt:lpstr>Gulim</vt:lpstr>
      <vt:lpstr>HY견고딕</vt:lpstr>
      <vt:lpstr>华文中宋</vt:lpstr>
      <vt:lpstr>Arial Black</vt:lpstr>
      <vt:lpstr>Tahoma</vt:lpstr>
      <vt:lpstr>Arial</vt:lpstr>
      <vt:lpstr>仿宋</vt:lpstr>
      <vt:lpstr>新宋体</vt:lpstr>
      <vt:lpstr>Segoe Print</vt:lpstr>
      <vt:lpstr>Malgun Gothic</vt:lpstr>
      <vt:lpstr>Office 主题</vt:lpstr>
      <vt:lpstr>Crayons</vt:lpstr>
      <vt:lpstr>2_默认设计模板</vt:lpstr>
      <vt:lpstr>经典商务演示模板</vt:lpstr>
      <vt:lpstr>1_默认设计模板</vt:lpstr>
      <vt:lpstr>3_默认设计模板</vt:lpstr>
      <vt:lpstr>CorelDraw.Graphic.9</vt:lpstr>
      <vt:lpstr>平安校园</vt:lpstr>
      <vt:lpstr>PowerPoint 演示文稿</vt:lpstr>
      <vt:lpstr>PowerPoint 演示文稿</vt:lpstr>
      <vt:lpstr>PowerPoint 演示文稿</vt:lpstr>
      <vt:lpstr>校园火灾案例</vt:lpstr>
      <vt:lpstr>本 节 内 容</vt:lpstr>
      <vt:lpstr>一、燃烧的条件与灭火原理</vt:lpstr>
      <vt:lpstr>  2、灭火原理</vt:lpstr>
      <vt:lpstr>二、常见的消防设备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干粉灭火器的使用方法</vt:lpstr>
      <vt:lpstr>PowerPoint 演示文稿</vt:lpstr>
      <vt:lpstr>PowerPoint 演示文稿</vt:lpstr>
      <vt:lpstr>PowerPoint 演示文稿</vt:lpstr>
      <vt:lpstr>PowerPoint 演示文稿</vt:lpstr>
      <vt:lpstr>遇到火灾该怎么办？</vt:lpstr>
      <vt:lpstr>步骤一：报警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tata</cp:lastModifiedBy>
  <cp:revision>99</cp:revision>
  <dcterms:created xsi:type="dcterms:W3CDTF">2017-09-04T12:34:00Z</dcterms:created>
  <dcterms:modified xsi:type="dcterms:W3CDTF">2018-06-25T03:32:57Z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