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086550" y="5441812"/>
            <a:ext cx="5184775" cy="64547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86550" y="4048761"/>
            <a:ext cx="5184775" cy="1323384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658428" y="5601291"/>
            <a:ext cx="1800000" cy="486000"/>
          </a:xfrm>
          <a:solidFill>
            <a:schemeClr val="tx2"/>
          </a:solidFill>
        </p:spPr>
        <p:txBody>
          <a:bodyPr vert="horz" anchor="ctr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8610600" y="5601291"/>
            <a:ext cx="1800000" cy="486000"/>
          </a:xfrm>
          <a:ln>
            <a:solidFill>
              <a:schemeClr val="tx2"/>
            </a:solidFill>
          </a:ln>
        </p:spPr>
        <p:txBody>
          <a:bodyPr vert="horz" anchor="ctr">
            <a:normAutofit/>
          </a:bodyPr>
          <a:lstStyle>
            <a:lvl1pPr marL="0" indent="0" algn="l">
              <a:buNone/>
              <a:defRPr sz="2000" b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800224" y="33067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66498" y="3089729"/>
            <a:ext cx="5419185" cy="89535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3267614" y="4028624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mtClean="0"/>
            </a:lvl1pPr>
          </a:lstStyle>
          <a:p>
            <a:fld id="{760FBDFE-C587-4B4C-A407-44438C67B59E}" type="datetimeFigureOut">
              <a:rPr lang="en-US" altLang="zh-CN" smtClean="0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>
              <a:defRPr lang="zh-CN" altLang="en-US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r">
              <a:defRPr lang="zh-CN" altLang="en-US" smtClean="0"/>
            </a:lvl1pPr>
          </a:lstStyle>
          <a:p>
            <a:fld id="{49AE70B2-8BF9-45C0-BB95-33D1B9D3A854}" type="slidenum">
              <a:rPr lang="en-US" altLang="zh-CN" smtClean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7" name="等腰三角形 6"/>
          <p:cNvSpPr/>
          <p:nvPr>
            <p:custDataLst>
              <p:tags r:id="rId4"/>
            </p:custDataLst>
          </p:nvPr>
        </p:nvSpPr>
        <p:spPr>
          <a:xfrm rot="16200000">
            <a:off x="11380470" y="369987"/>
            <a:ext cx="1036320" cy="5715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>
            <p:custDataLst>
              <p:tags r:id="rId5"/>
            </p:custDataLst>
          </p:nvPr>
        </p:nvSpPr>
        <p:spPr>
          <a:xfrm rot="16200000">
            <a:off x="11380470" y="552450"/>
            <a:ext cx="1036320" cy="5715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712"/>
            <a:ext cx="12192000" cy="535228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164715" y="-62230"/>
            <a:ext cx="9397365" cy="157670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预防和应对学校地震灾害自救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205" y="4297045"/>
            <a:ext cx="723519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授课者：唐春桂</a:t>
            </a:r>
            <a:endParaRPr lang="zh-CN" altLang="en-US" sz="4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5" name="图片 14" descr="琼西中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-62230"/>
            <a:ext cx="1657350" cy="13741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87960" y="1151255"/>
            <a:ext cx="11975465" cy="5690870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（一）重点：（预防）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1．了解地震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概念：</a:t>
            </a:r>
            <a:r>
              <a:rPr lang="zh-CN" altLang="en-US" sz="2400" b="1">
                <a:solidFill>
                  <a:srgbClr val="002060"/>
                </a:solidFill>
              </a:rPr>
              <a:t>地震又称地动、地振动，是地壳快速释放能量过程中造成的振动，期间会产生地震波的一种自然现象。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形成：</a:t>
            </a:r>
            <a:r>
              <a:rPr lang="zh-CN" altLang="en-US" sz="2400" b="1">
                <a:solidFill>
                  <a:srgbClr val="002060"/>
                </a:solidFill>
              </a:rPr>
              <a:t>地球上板块与板块之间相互挤压碰撞，造成板块边沿及板块内部产生错动和破裂。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 2．积极参加学校所举行的有关于地震的一切活动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 </a:t>
            </a:r>
            <a:r>
              <a:rPr lang="zh-CN" altLang="en-US" sz="2400" b="1">
                <a:solidFill>
                  <a:srgbClr val="002060"/>
                </a:solidFill>
              </a:rPr>
              <a:t>学校举行的地震演习、地震讲坛等有关于地震的活动；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空余时间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在家利用电视、网络多观看有关于地震的视频 </a:t>
            </a:r>
            <a:r>
              <a:rPr lang="zh-CN" altLang="en-US" sz="2400" b="1">
                <a:solidFill>
                  <a:srgbClr val="FF0000"/>
                </a:solidFill>
              </a:rPr>
              <a:t>       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2705" y="75565"/>
            <a:ext cx="12111355" cy="958850"/>
          </a:xfrm>
        </p:spPr>
        <p:txBody>
          <a:bodyPr>
            <a:normAutofit/>
          </a:bodyPr>
          <a:p>
            <a:r>
              <a:rPr lang="zh-CN" altLang="en-US" spc="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微软雅黑" panose="020B0503020204020204" charset="-122"/>
                <a:cs typeface="+mn-cs"/>
                <a:sym typeface="+mn-ea"/>
              </a:rPr>
              <a:t>一、预防和应对学校地震灾害自救重、难点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550" y="443230"/>
            <a:ext cx="11185525" cy="760095"/>
          </a:xfrm>
        </p:spPr>
        <p:txBody>
          <a:bodyPr/>
          <a:p>
            <a:r>
              <a:rPr sz="4400" spc="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  <a:sym typeface="+mn-ea"/>
              </a:rPr>
              <a:t>一、预防和应对学校地震灾害自救重、难点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2256155"/>
            <a:ext cx="9417685" cy="606425"/>
          </a:xfrm>
        </p:spPr>
        <p:txBody>
          <a:bodyPr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</a:rPr>
              <a:t>        3.</a:t>
            </a:r>
            <a:r>
              <a:rPr sz="2400">
                <a:solidFill>
                  <a:srgbClr val="FF0000"/>
                </a:solidFill>
              </a:rPr>
              <a:t>地震预（前）兆（提问学生）：</a:t>
            </a:r>
            <a:br>
              <a:rPr sz="2400">
                <a:solidFill>
                  <a:srgbClr val="FF0000"/>
                </a:solidFill>
              </a:rPr>
            </a:br>
            <a:endParaRPr sz="24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sz="2400">
                <a:solidFill>
                  <a:srgbClr val="FF0000"/>
                </a:solidFill>
              </a:rPr>
              <a:t>                                   </a:t>
            </a:r>
            <a:endParaRPr lang="zh-CN" altLang="en-US"/>
          </a:p>
          <a:p>
            <a:pPr marL="0" indent="0">
              <a:buNone/>
            </a:pPr>
            <a:r>
              <a:rPr>
                <a:solidFill>
                  <a:srgbClr val="FF0000"/>
                </a:solidFill>
                <a:sym typeface="+mn-ea"/>
              </a:rPr>
              <a:t>                    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9925" y="1490980"/>
            <a:ext cx="4323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    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（一）重点：（预防）</a:t>
            </a:r>
            <a:r>
              <a:rPr lang="zh-CN" altLang="en-US" spc="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微软雅黑" panose="020B0503020204020204" charset="-122"/>
                <a:sym typeface="+mn-ea"/>
              </a:rPr>
              <a:t>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8020" y="4448810"/>
            <a:ext cx="45135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>
                <a:solidFill>
                  <a:srgbClr val="FF0000"/>
                </a:solidFill>
                <a:sym typeface="+mn-ea"/>
              </a:rPr>
              <a:t>                                 </a:t>
            </a:r>
            <a:r>
              <a:rPr>
                <a:solidFill>
                  <a:srgbClr val="002060"/>
                </a:solidFill>
                <a:sym typeface="+mn-ea"/>
              </a:rPr>
              <a:t> </a:t>
            </a:r>
            <a:r>
              <a:rPr lang="zh-CN">
                <a:solidFill>
                  <a:srgbClr val="002060"/>
                </a:solidFill>
                <a:sym typeface="+mn-ea"/>
              </a:rPr>
              <a:t>地震前兆歌谣</a:t>
            </a:r>
            <a:endParaRPr>
              <a:solidFill>
                <a:srgbClr val="002060"/>
              </a:solidFill>
              <a:sym typeface="+mn-ea"/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震前有预兆，观测很重要；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牛羊不进圈，老鼠满街跑；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寒冬蛇出动，鱼儿水面跳；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井水变怪味，河水翻气泡；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地下发奇声，天空出光道；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天地多异常，人心起焦躁；</a:t>
            </a:r>
            <a:endParaRPr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>
                <a:solidFill>
                  <a:srgbClr val="002060"/>
                </a:solidFill>
                <a:sym typeface="+mn-ea"/>
              </a:rPr>
              <a:t>                         人人多留意，才能早预报。</a:t>
            </a:r>
            <a:endParaRPr lang="zh-CN" altLang="en-US">
              <a:solidFill>
                <a:srgbClr val="00206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7960" y="2862580"/>
            <a:ext cx="274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）动物异常举动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835" y="3244850"/>
            <a:ext cx="260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   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）水</a:t>
            </a:r>
            <a:r>
              <a:rPr lang="zh-CN" altLang="en-US">
                <a:solidFill>
                  <a:srgbClr val="FF0000"/>
                </a:solidFill>
              </a:rPr>
              <a:t>异常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51600" y="2418715"/>
            <a:ext cx="38023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solidFill>
                  <a:srgbClr val="002060"/>
                </a:solidFill>
                <a:sym typeface="+mn-ea"/>
              </a:rPr>
              <a:t>地震前兆指地震发生前出现的异常现象，岩体在地应力作用下，在应力应变逐渐积累、加强的过程中，会引起震源及附近物质发生如地震活动、地表的明显变化以及地磁、地电、重力等地球物理异常，地下水位、水化学、动物的异常行为等。</a:t>
            </a:r>
            <a:endParaRPr lang="zh-CN" altLang="en-US">
              <a:solidFill>
                <a:srgbClr val="00206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9835" y="3613150"/>
            <a:ext cx="205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   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）气象异常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7960" y="3981450"/>
            <a:ext cx="192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）地类异常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6" grpId="0"/>
      <p:bldP spid="7" grpId="0"/>
      <p:bldP spid="9" grpId="0"/>
      <p:bldP spid="10" grpId="1"/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130" y="35560"/>
            <a:ext cx="10852150" cy="740410"/>
          </a:xfrm>
        </p:spPr>
        <p:txBody>
          <a:bodyPr/>
          <a:p>
            <a:r>
              <a:rPr sz="3600" spc="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  <a:sym typeface="+mn-ea"/>
              </a:rPr>
              <a:t>一、预防和应对学校地震灾害自救重、难点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4145" y="1162685"/>
            <a:ext cx="1112583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（二）难点：（应对）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                    1.</a:t>
            </a:r>
            <a:r>
              <a:rPr lang="zh-CN" altLang="en-US" sz="2400" b="1">
                <a:solidFill>
                  <a:srgbClr val="FF0000"/>
                </a:solidFill>
              </a:rPr>
              <a:t>判断，确定（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秒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  </a:t>
            </a:r>
            <a:r>
              <a:rPr lang="zh-CN" altLang="en-US" sz="2400" b="1">
                <a:solidFill>
                  <a:srgbClr val="002060"/>
                </a:solidFill>
              </a:rPr>
              <a:t>（</a:t>
            </a:r>
            <a:r>
              <a:rPr lang="en-US" altLang="zh-CN" sz="2400" b="1">
                <a:solidFill>
                  <a:srgbClr val="002060"/>
                </a:solidFill>
              </a:rPr>
              <a:t>1</a:t>
            </a:r>
            <a:r>
              <a:rPr lang="zh-CN" altLang="en-US" sz="2400" b="1">
                <a:solidFill>
                  <a:srgbClr val="002060"/>
                </a:solidFill>
              </a:rPr>
              <a:t>）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有序撤离（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分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30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秒）</a:t>
            </a:r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endParaRPr lang="zh-CN" altLang="en-US" sz="24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400" b="1">
                <a:solidFill>
                  <a:srgbClr val="002060"/>
                </a:solidFill>
                <a:sym typeface="+mn-ea"/>
              </a:rPr>
              <a:t>                     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                    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            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860" y="775970"/>
            <a:ext cx="5146040" cy="2894965"/>
          </a:xfrm>
          <a:prstGeom prst="rect">
            <a:avLst/>
          </a:prstGeom>
        </p:spPr>
      </p:pic>
      <p:pic>
        <p:nvPicPr>
          <p:cNvPr id="6" name="图片 5" descr="u=2127223747,2601236295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30" y="4526915"/>
            <a:ext cx="9086850" cy="2266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3910" y="3726180"/>
            <a:ext cx="4047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  <a:sym typeface="+mn-ea"/>
              </a:rPr>
              <a:t>（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）就近躲避（坚固的角落）</a:t>
            </a:r>
            <a:endParaRPr lang="zh-CN" altLang="en-US" sz="2400" b="1">
              <a:solidFill>
                <a:srgbClr val="00206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335" y="443230"/>
            <a:ext cx="11127740" cy="919480"/>
          </a:xfrm>
        </p:spPr>
        <p:txBody>
          <a:bodyPr/>
          <a:p>
            <a:r>
              <a:rPr lang="zh-CN" altLang="en-US" sz="4400">
                <a:solidFill>
                  <a:srgbClr val="0070C0"/>
                </a:solidFill>
              </a:rPr>
              <a:t>二、结束部分</a:t>
            </a:r>
            <a:endParaRPr lang="zh-CN" altLang="en-US" sz="44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4885" y="1746250"/>
            <a:ext cx="8481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（一）师生评价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0355" y="2442845"/>
            <a:ext cx="8174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学生对课堂评价：</a:t>
            </a:r>
            <a:r>
              <a:rPr lang="zh-CN" altLang="en-US" sz="2400">
                <a:solidFill>
                  <a:srgbClr val="002060"/>
                </a:solidFill>
                <a:latin typeface="+mn-ea"/>
                <a:cs typeface="+mn-ea"/>
              </a:rPr>
              <a:t>个别学生主动评价，其他学生补充</a:t>
            </a:r>
            <a:endParaRPr lang="zh-CN" altLang="en-US" sz="2400">
              <a:solidFill>
                <a:srgbClr val="002060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0355" y="3110230"/>
            <a:ext cx="7378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教师对课堂评价：</a:t>
            </a:r>
            <a:r>
              <a:rPr lang="zh-CN" altLang="en-US" sz="2400">
                <a:solidFill>
                  <a:srgbClr val="002060"/>
                </a:solidFill>
                <a:latin typeface="+mn-ea"/>
                <a:cs typeface="+mn-ea"/>
              </a:rPr>
              <a:t>教师对课堂作全面总结</a:t>
            </a:r>
            <a:endParaRPr lang="zh-CN" altLang="en-US" sz="2400">
              <a:solidFill>
                <a:srgbClr val="002060"/>
              </a:solidFill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0145" y="4198620"/>
            <a:ext cx="2534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（二）课后作业</a:t>
            </a:r>
            <a:endParaRPr lang="zh-CN" altLang="en-US" sz="24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3065" y="5182870"/>
            <a:ext cx="5523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002060"/>
                </a:solidFill>
              </a:rPr>
              <a:t>1.</a:t>
            </a:r>
            <a:r>
              <a:rPr lang="zh-CN" altLang="en-US" sz="2000">
                <a:solidFill>
                  <a:srgbClr val="002060"/>
                </a:solidFill>
              </a:rPr>
              <a:t>当你在地震中脱水很严重，你应该怎么办？</a:t>
            </a:r>
            <a:endParaRPr lang="zh-CN" altLang="en-US" sz="200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2275" y="5936615"/>
            <a:ext cx="5494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002060"/>
                </a:solidFill>
              </a:rPr>
              <a:t>2.</a:t>
            </a:r>
            <a:r>
              <a:rPr lang="zh-CN" altLang="en-US" sz="2000">
                <a:solidFill>
                  <a:srgbClr val="002060"/>
                </a:solidFill>
              </a:rPr>
              <a:t>当你在地震中被砸到了，你会怎么做？</a:t>
            </a:r>
            <a:endParaRPr lang="zh-CN" altLang="en-US" sz="2000">
              <a:solidFill>
                <a:srgbClr val="002060"/>
              </a:solidFill>
            </a:endParaRPr>
          </a:p>
          <a:p>
            <a:endParaRPr lang="zh-CN" altLang="en-US" sz="20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6*i*2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7*i*1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1846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1846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846"/>
  <p:tag name="KSO_WM_TEMPLATE_THUMBS_INDEX" val="1、8"/>
  <p:tag name="KSO_WM_TEMPLATE_SUBCATEGORY" val="0"/>
</p:tagLst>
</file>

<file path=ppt/tags/tag73.xml><?xml version="1.0" encoding="utf-8"?>
<p:tagLst xmlns:p="http://schemas.openxmlformats.org/presentationml/2006/main">
  <p:tag name="WM_BEAUTIFY_ZORDER_FLAG_TAG" val="2"/>
</p:tagLst>
</file>

<file path=ppt/tags/tag74.xml><?xml version="1.0" encoding="utf-8"?>
<p:tagLst xmlns:p="http://schemas.openxmlformats.org/presentationml/2006/main">
  <p:tag name="KSO_WM_TEMPLATE_CATEGORY" val="custom"/>
  <p:tag name="KSO_WM_TEMPLATE_INDEX" val="20191846"/>
  <p:tag name="KSO_WM_SLIDE_MODEL_TYPE" val="cover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9184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9184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9184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9184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00">
      <a:dk1>
        <a:srgbClr val="000000"/>
      </a:dk1>
      <a:lt1>
        <a:sysClr val="window" lastClr="FFFFFF"/>
      </a:lt1>
      <a:dk2>
        <a:srgbClr val="A50C0B"/>
      </a:dk2>
      <a:lt2>
        <a:srgbClr val="FFFFFF"/>
      </a:lt2>
      <a:accent1>
        <a:srgbClr val="F68986"/>
      </a:accent1>
      <a:accent2>
        <a:srgbClr val="F8B2A6"/>
      </a:accent2>
      <a:accent3>
        <a:srgbClr val="F3BA97"/>
      </a:accent3>
      <a:accent4>
        <a:srgbClr val="E6B976"/>
      </a:accent4>
      <a:accent5>
        <a:srgbClr val="EDD1C1"/>
      </a:accent5>
      <a:accent6>
        <a:srgbClr val="DDAD9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WPS 演示</Application>
  <PresentationFormat>宽屏</PresentationFormat>
  <Paragraphs>76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汉仪旗黑-85S</vt:lpstr>
      <vt:lpstr>Arial Unicode MS</vt:lpstr>
      <vt:lpstr>黑体</vt:lpstr>
      <vt:lpstr>Calibri</vt:lpstr>
      <vt:lpstr>1_Office 主题​​</vt:lpstr>
      <vt:lpstr>PowerPoint 演示文稿</vt:lpstr>
      <vt:lpstr>一、预防和应对学校地震灾害自救重、难点</vt:lpstr>
      <vt:lpstr>一、预防和应对学校地震灾害自救重、难点 </vt:lpstr>
      <vt:lpstr>一、预防和应对学校地震灾害自救重、难点 </vt:lpstr>
      <vt:lpstr>二、结束部分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等你来</cp:lastModifiedBy>
  <cp:revision>24</cp:revision>
  <dcterms:created xsi:type="dcterms:W3CDTF">2019-05-30T08:07:00Z</dcterms:created>
  <dcterms:modified xsi:type="dcterms:W3CDTF">2019-06-04T02:34:53Z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