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557" r:id="rId3"/>
    <p:sldId id="591" r:id="rId4"/>
    <p:sldId id="592" r:id="rId5"/>
    <p:sldId id="593" r:id="rId6"/>
    <p:sldId id="594" r:id="rId7"/>
    <p:sldId id="595" r:id="rId8"/>
    <p:sldId id="596" r:id="rId9"/>
    <p:sldId id="597" r:id="rId10"/>
    <p:sldId id="598" r:id="rId11"/>
    <p:sldId id="600" r:id="rId12"/>
    <p:sldId id="601" r:id="rId13"/>
    <p:sldId id="602" r:id="rId14"/>
    <p:sldId id="603" r:id="rId15"/>
    <p:sldId id="604" r:id="rId16"/>
    <p:sldId id="605" r:id="rId17"/>
    <p:sldId id="606" r:id="rId18"/>
    <p:sldId id="607" r:id="rId19"/>
    <p:sldId id="608" r:id="rId20"/>
    <p:sldId id="609" r:id="rId21"/>
    <p:sldId id="610" r:id="rId22"/>
    <p:sldId id="611" r:id="rId23"/>
    <p:sldId id="612" r:id="rId24"/>
    <p:sldId id="613" r:id="rId25"/>
    <p:sldId id="614" r:id="rId26"/>
    <p:sldId id="615" r:id="rId27"/>
    <p:sldId id="616" r:id="rId28"/>
    <p:sldId id="617" r:id="rId29"/>
    <p:sldId id="618" r:id="rId30"/>
    <p:sldId id="619" r:id="rId31"/>
    <p:sldId id="620" r:id="rId32"/>
    <p:sldId id="621" r:id="rId33"/>
    <p:sldId id="622" r:id="rId34"/>
    <p:sldId id="623" r:id="rId35"/>
    <p:sldId id="624" r:id="rId36"/>
    <p:sldId id="625" r:id="rId37"/>
  </p:sldIdLst>
  <p:sldSz cx="9144000" cy="6858000" type="screen4x3"/>
  <p:notesSz cx="6858000" cy="994600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086" y="-84"/>
      </p:cViewPr>
      <p:guideLst>
        <p:guide orient="horz" pos="2214"/>
        <p:guide pos="27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2051"/>
          <p:cNvSpPr>
            <a:spLocks noGrp="1" noRo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文本占位符 2052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6" descr="图片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463" y="60325"/>
            <a:ext cx="1981200" cy="573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7" descr="图片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67013" y="166688"/>
            <a:ext cx="6262687" cy="36036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hyperlink" Target="http://news.cctv.com/2016/08/29/VIDEN3Y9kf57TGfe1ow38R9n160829.shtml" TargetMode="Externa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hyperlink" Target="https://v.qq.com/x/page/c0311ljh6sd.html" TargetMode="External"/><Relationship Id="rId2" Type="http://schemas.openxmlformats.org/officeDocument/2006/relationships/image" Target="../media/image47.png"/><Relationship Id="rId1" Type="http://schemas.openxmlformats.org/officeDocument/2006/relationships/hyperlink" Target="http://v.youku.com/v_show/id_XOTUzNjA5OTY0.html?spm=a2h0k.8191407.0.0&amp;from=s1.8-1-1.2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1" Type="http://schemas.openxmlformats.org/officeDocument/2006/relationships/hyperlink" Target="http://v.youku.com/v_show/id_XNjM3OTM4NTQ0.html?tpa=dW5pb25faWQ9MTAyMjEzXzEwMDAwMl8wMV8wMQ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1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4111625"/>
          </a:xfrm>
          <a:noFill/>
          <a:ln>
            <a:noFill/>
          </a:ln>
        </p:spPr>
        <p:txBody>
          <a:bodyPr anchor="b"/>
          <a:p>
            <a:r>
              <a:rPr lang="zh-CN" altLang="en-US" sz="6000" b="1" kern="1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j-cs"/>
              </a:rPr>
              <a:t>安全技能教育</a:t>
            </a:r>
            <a:br>
              <a:rPr lang="zh-CN" altLang="en-US" kern="1200">
                <a:latin typeface="+mj-lt"/>
                <a:ea typeface="+mj-ea"/>
                <a:cs typeface="+mj-cs"/>
              </a:rPr>
            </a:br>
            <a:br>
              <a:rPr lang="zh-CN" altLang="en-US" kern="1200">
                <a:latin typeface="+mj-lt"/>
                <a:ea typeface="+mj-ea"/>
                <a:cs typeface="+mj-cs"/>
              </a:rPr>
            </a:br>
            <a:r>
              <a:rPr lang="zh-CN" altLang="en-US" sz="4000" kern="1200">
                <a:latin typeface="+mj-lt"/>
                <a:ea typeface="+mj-ea"/>
                <a:cs typeface="+mj-cs"/>
              </a:rPr>
              <a:t>岑溪市第一中学</a:t>
            </a:r>
            <a:br>
              <a:rPr lang="zh-CN" altLang="en-US" sz="4000" kern="1200">
                <a:latin typeface="+mj-lt"/>
                <a:ea typeface="+mj-ea"/>
                <a:cs typeface="+mj-cs"/>
              </a:rPr>
            </a:br>
            <a:r>
              <a:rPr lang="zh-CN" altLang="en-US" sz="4000" kern="1200">
                <a:latin typeface="+mj-lt"/>
                <a:ea typeface="+mj-ea"/>
                <a:cs typeface="+mj-cs"/>
              </a:rPr>
              <a:t>罗富元</a:t>
            </a:r>
            <a:br>
              <a:rPr lang="zh-CN" altLang="en-US" sz="4000" kern="1200">
                <a:latin typeface="+mj-lt"/>
                <a:ea typeface="+mj-ea"/>
                <a:cs typeface="+mj-cs"/>
              </a:rPr>
            </a:br>
            <a:r>
              <a:rPr lang="en-US" altLang="zh-CN" sz="4000" kern="1200">
                <a:latin typeface="+mj-lt"/>
                <a:ea typeface="+mj-ea"/>
                <a:cs typeface="+mj-cs"/>
              </a:rPr>
              <a:t>2018.07</a:t>
            </a:r>
            <a:endParaRPr lang="en-US" altLang="zh-CN" sz="4000" kern="120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1039495"/>
            <a:ext cx="8818880" cy="5818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75817" y="2348880"/>
            <a:ext cx="5669280" cy="87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4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、求救信号我会发</a:t>
            </a:r>
            <a:endParaRPr lang="zh-CN" altLang="en-US" sz="4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96" y="-27384"/>
            <a:ext cx="9793088" cy="6840760"/>
          </a:xfrm>
          <a:prstGeom prst="rect">
            <a:avLst/>
          </a:prstGeom>
        </p:spPr>
      </p:pic>
      <p:pic>
        <p:nvPicPr>
          <p:cNvPr id="3074" name="Picture 2" descr="C:\Users\dell\Desktop\ppt用到的各种小标签\案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" y="152053"/>
            <a:ext cx="13906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-27384"/>
            <a:ext cx="5760640" cy="182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深圳滑坡幸存者被困</a:t>
            </a:r>
            <a:r>
              <a:rPr lang="en-US" altLang="zh-CN" sz="2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67</a:t>
            </a:r>
            <a:r>
              <a:rPr lang="zh-CN" altLang="en-US" sz="2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小时获救 </a:t>
            </a:r>
            <a:endParaRPr lang="en-US" altLang="zh-CN" sz="2600" b="1" dirty="0" smtClean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敲</a:t>
            </a:r>
            <a:r>
              <a:rPr lang="zh-CN" altLang="en-US" sz="26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楼板发求救信号</a:t>
            </a:r>
            <a:endParaRPr lang="zh-CN" altLang="en-US" sz="26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6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862529"/>
            <a:ext cx="698477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    2015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12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月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23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日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，距离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深圳滑坡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事故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发生整整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67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个小时后，救援人员在现场成功救出一名幸存者。他叫田泽明，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21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岁，重庆市巫山县人，为前日下午公布的失联名单中第十六位失联者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 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     被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困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67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个小时，田泽明是如何幸存下来的？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    救援人员从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田泽明断断续续的讲述中得知，事发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时楼上掉下来一点零食，并且房屋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倒塌后，他所处的位置梁柱并没有发生断裂，头顶还顶有一把椅子，这一切支撑起了一个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空间。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    田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泽明说，自己还记得上学时学过的自救知识，因此在被困后，</a:t>
            </a:r>
            <a:r>
              <a:rPr lang="zh-CN" altLang="en-US" b="1" dirty="0">
                <a:latin typeface="华文楷体" pitchFamily="2" charset="-122"/>
                <a:ea typeface="华文楷体" pitchFamily="2" charset="-122"/>
              </a:rPr>
              <a:t>一直用石块敲击楼板发出求救信号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——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来源：中国新闻网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ppt用到的各种小标签\视频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" y="1158910"/>
            <a:ext cx="13906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3085" y="698500"/>
            <a:ext cx="7465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夫妻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被困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荒岛，沙滩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上写求救信号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获救</a:t>
            </a:r>
            <a:endParaRPr lang="zh-CN" altLang="en-US" sz="2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740" y="1263015"/>
            <a:ext cx="6480810" cy="421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661248"/>
            <a:ext cx="784887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linkClick r:id="rId2"/>
              </a:rPr>
              <a:t>http://</a:t>
            </a:r>
            <a:r>
              <a:rPr lang="en-US" altLang="zh-CN" dirty="0" smtClean="0">
                <a:hlinkClick r:id="rId2"/>
              </a:rPr>
              <a:t>news.cctv.com/2016/08/29/VIDEN3Y9kf57TGfe1ow38R9n160829.shtml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                                                       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注：视频需联网观看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982798_073214757657_2"/>
          <p:cNvPicPr>
            <a:picLocks noChangeAspect="1"/>
          </p:cNvPicPr>
          <p:nvPr/>
        </p:nvPicPr>
        <p:blipFill>
          <a:blip r:embed="rId1"/>
          <a:srcRect b="3733"/>
          <a:stretch>
            <a:fillRect/>
          </a:stretch>
        </p:blipFill>
        <p:spPr>
          <a:xfrm>
            <a:off x="0" y="378460"/>
            <a:ext cx="9252000" cy="610044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文本框 4"/>
          <p:cNvSpPr txBox="1"/>
          <p:nvPr/>
        </p:nvSpPr>
        <p:spPr>
          <a:xfrm>
            <a:off x="2195736" y="1656090"/>
            <a:ext cx="583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前面两个案例中的主人公，最后能够获救，他们自己做了哪些努力呢？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同学们，遇险</a:t>
            </a:r>
            <a:r>
              <a:rPr lang="zh-CN" alt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被困</a:t>
            </a:r>
            <a:r>
              <a:rPr lang="zh-CN" alt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时你能够</a:t>
            </a:r>
            <a:r>
              <a:rPr lang="zh-CN" alt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迅速、正确地发出求救</a:t>
            </a:r>
            <a:r>
              <a:rPr lang="zh-CN" alt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信号吗？</a:t>
            </a:r>
            <a:endParaRPr lang="en-US" altLang="zh-CN" sz="2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 descr="C:\Users\dell\Desktop\ppt用到的各种小标签\交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30492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" y="890905"/>
            <a:ext cx="80581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471347" y="4777458"/>
            <a:ext cx="3956654" cy="1603542"/>
            <a:chOff x="747" y="6723"/>
            <a:chExt cx="3530" cy="278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7" y="6723"/>
              <a:ext cx="3530" cy="27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70" y="7326"/>
              <a:ext cx="2890" cy="2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、拨打</a:t>
              </a:r>
              <a:r>
                <a:rPr lang="en-US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110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119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电话求救。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-17484" y="1141484"/>
            <a:ext cx="2952001" cy="1204668"/>
            <a:chOff x="180001" y="325509"/>
            <a:chExt cx="2952001" cy="120466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 flipV="1">
              <a:off x="1053668" y="-548158"/>
              <a:ext cx="1204668" cy="295200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21674" y="762356"/>
              <a:ext cx="186865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被困室内时</a:t>
              </a:r>
              <a:endParaRPr lang="zh-CN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3171">
            <a:off x="5243830" y="3357880"/>
            <a:ext cx="3375025" cy="316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 rot="19865725">
            <a:off x="5839986" y="3953052"/>
            <a:ext cx="230116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2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、用</a:t>
            </a:r>
            <a:r>
              <a:rPr lang="zh-CN" altLang="en-US" sz="2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镜片等反光物体反射光亮，引起注意</a:t>
            </a:r>
            <a:r>
              <a:rPr lang="zh-CN" altLang="en-US" sz="22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\\192.168.1.28\g\编辑\素材\jpg-小图\火灾消防\火灾逃生\2-1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" y="1394460"/>
            <a:ext cx="805307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481965" y="5300980"/>
            <a:ext cx="8114030" cy="1459230"/>
            <a:chOff x="747" y="6723"/>
            <a:chExt cx="3530" cy="278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47" y="6723"/>
              <a:ext cx="3530" cy="27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80" y="7102"/>
              <a:ext cx="2948" cy="2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、用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鲜艳衣物、手电光亮、哨声、敲击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声、抛掷无害物品等引起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室外人的注意</a:t>
              </a:r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65670" y="759820"/>
            <a:ext cx="18686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被困室内时</a:t>
            </a:r>
            <a:endParaRPr lang="zh-CN" alt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7210" y="960120"/>
            <a:ext cx="1868805" cy="49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野外遇险时</a:t>
            </a:r>
            <a:endParaRPr lang="zh-CN" alt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6"/>
          <a:stretch>
            <a:fillRect/>
          </a:stretch>
        </p:blipFill>
        <p:spPr>
          <a:xfrm>
            <a:off x="4212000" y="1341000"/>
            <a:ext cx="3900089" cy="2534201"/>
          </a:xfrm>
          <a:prstGeom prst="rect">
            <a:avLst/>
          </a:prstGeom>
        </p:spPr>
      </p:pic>
      <p:sp>
        <p:nvSpPr>
          <p:cNvPr id="12" name="虚尾箭头 11"/>
          <p:cNvSpPr/>
          <p:nvPr/>
        </p:nvSpPr>
        <p:spPr>
          <a:xfrm>
            <a:off x="855755" y="2039600"/>
            <a:ext cx="2303999" cy="1728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火光信号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00" y="3875201"/>
            <a:ext cx="41632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虚尾箭头 13"/>
          <p:cNvSpPr/>
          <p:nvPr/>
        </p:nvSpPr>
        <p:spPr>
          <a:xfrm>
            <a:off x="873266" y="3950778"/>
            <a:ext cx="2303999" cy="1728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浓烟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虚尾箭头 11"/>
          <p:cNvSpPr/>
          <p:nvPr/>
        </p:nvSpPr>
        <p:spPr>
          <a:xfrm>
            <a:off x="855755" y="1989000"/>
            <a:ext cx="2303999" cy="1728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虚尾箭头 13"/>
          <p:cNvSpPr/>
          <p:nvPr/>
        </p:nvSpPr>
        <p:spPr>
          <a:xfrm>
            <a:off x="873266" y="3950778"/>
            <a:ext cx="2303999" cy="1728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旗语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25" y="1413000"/>
            <a:ext cx="37338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23" y="3830065"/>
            <a:ext cx="3686251" cy="240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虚尾箭头 11"/>
          <p:cNvSpPr/>
          <p:nvPr/>
        </p:nvSpPr>
        <p:spPr>
          <a:xfrm>
            <a:off x="855755" y="1917000"/>
            <a:ext cx="2303999" cy="1728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光信号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虚尾箭头 13"/>
          <p:cNvSpPr/>
          <p:nvPr/>
        </p:nvSpPr>
        <p:spPr>
          <a:xfrm>
            <a:off x="873266" y="3950778"/>
            <a:ext cx="2303999" cy="1728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2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信号</a:t>
            </a:r>
            <a:endParaRPr lang="zh-CN" altLang="en-US" sz="2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444" y="1353847"/>
            <a:ext cx="3914775" cy="229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77" y="3971778"/>
            <a:ext cx="3600000" cy="197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10" descr="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" y="1122045"/>
            <a:ext cx="8460105" cy="525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0090" y="2204864"/>
            <a:ext cx="5356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当然，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不要忘记拨打求救电话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总之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，就是利用身边可以利用的任何工具引起其他人的注意，争取早点被发现。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157605"/>
            <a:ext cx="8818880" cy="57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75818" y="2348880"/>
            <a:ext cx="5669280" cy="87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4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、急救工具我会用</a:t>
            </a:r>
            <a:endParaRPr lang="zh-CN" altLang="en-US" sz="4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" y="813435"/>
            <a:ext cx="8556625" cy="5756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1152765" y="2852936"/>
            <a:ext cx="579549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认识常见的安全标识并严格遵守；</a:t>
            </a: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学会使用灭火器</a:t>
            </a:r>
            <a:r>
              <a:rPr lang="zh-CN" altLang="en-US" sz="2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和打逃生绳结；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Wingdings" panose="05000000000000000000" pitchFamily="2" charset="2"/>
              </a:rPr>
              <a:t>学会发求救信号。</a:t>
            </a: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026" name="Picture 2" descr="C:\Users\dell\Desktop\ppt用到的各种小标签\学习目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43311"/>
            <a:ext cx="21812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77adab44aed2e7369489e418601a18b87d6fa3e"/>
          <p:cNvPicPr>
            <a:picLocks noChangeAspect="1"/>
          </p:cNvPicPr>
          <p:nvPr/>
        </p:nvPicPr>
        <p:blipFill>
          <a:blip r:embed="rId1"/>
          <a:srcRect t="17355" b="16701"/>
          <a:stretch>
            <a:fillRect/>
          </a:stretch>
        </p:blipFill>
        <p:spPr>
          <a:xfrm>
            <a:off x="515620" y="958215"/>
            <a:ext cx="8364855" cy="2974975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323528" y="3933056"/>
            <a:ext cx="8556947" cy="2357120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日常生活中，常见的灭火器有</a:t>
            </a:r>
            <a:r>
              <a:rPr lang="zh-CN" altLang="en-US" sz="2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干粉灭火器</a:t>
            </a:r>
            <a:r>
              <a:rPr lang="zh-CN" altLang="en-US" sz="2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二氧化碳灭火器</a:t>
            </a:r>
            <a:r>
              <a:rPr lang="zh-CN" altLang="en-US" sz="2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泡沫灭火器</a:t>
            </a:r>
            <a:r>
              <a:rPr lang="zh-CN" altLang="en-US" sz="2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，不同的灭火器使用方法和适用范围不同。如果起火时没有使用正确的灭火器，有时候非但不能灭火，还可能起到反作用。</a:t>
            </a:r>
            <a:endParaRPr lang="zh-CN" altLang="en-US" sz="2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 descr="C:\Users\dell\Desktop\ppt用到的各种小标签\你知道吗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2" y="1119505"/>
            <a:ext cx="21812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>
            <a:off x="251520" y="3255010"/>
            <a:ext cx="3336865" cy="3111500"/>
          </a:xfrm>
          <a:prstGeom prst="wedgeRoundRectCallout">
            <a:avLst>
              <a:gd name="adj1" fmla="val -20840"/>
              <a:gd name="adj2" fmla="val 62868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首先检查压力是否正常，之后快速摇动灭火器，拔掉保险插销，一手握住喷管，一手按压压把，站在上风向对准火焰根部喷射。</a:t>
            </a:r>
            <a:endParaRPr lang="zh-CN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021694" y="640755"/>
            <a:ext cx="3491117" cy="2197695"/>
          </a:xfrm>
          <a:prstGeom prst="wedgeRoundRectCallou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主要适用于扑灭易燃、可燃固体，液体，气体及带电设备的初起火灾。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11"/>
          <p:cNvPicPr>
            <a:picLocks noChangeAspect="1"/>
          </p:cNvPicPr>
          <p:nvPr/>
        </p:nvPicPr>
        <p:blipFill>
          <a:blip r:embed="rId1"/>
          <a:srcRect l="2152" t="8633" b="11162"/>
          <a:stretch>
            <a:fillRect/>
          </a:stretch>
        </p:blipFill>
        <p:spPr>
          <a:xfrm>
            <a:off x="179705" y="891540"/>
            <a:ext cx="4469765" cy="2049780"/>
          </a:xfrm>
          <a:prstGeom prst="rect">
            <a:avLst/>
          </a:prstGeom>
        </p:spPr>
      </p:pic>
      <p:pic>
        <p:nvPicPr>
          <p:cNvPr id="14" name="图片 13" descr="11-1"/>
          <p:cNvPicPr>
            <a:picLocks noChangeAspect="1"/>
          </p:cNvPicPr>
          <p:nvPr/>
        </p:nvPicPr>
        <p:blipFill>
          <a:blip r:embed="rId2"/>
          <a:srcRect t="5497" r="1831" b="10228"/>
          <a:stretch>
            <a:fillRect/>
          </a:stretch>
        </p:blipFill>
        <p:spPr>
          <a:xfrm>
            <a:off x="3735705" y="3361055"/>
            <a:ext cx="5208905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>
            <a:off x="144780" y="3431540"/>
            <a:ext cx="3419108" cy="2723515"/>
          </a:xfrm>
          <a:prstGeom prst="wedgeRoundRectCallou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检查压力之后，一手拿着喷嘴，一手执筒底边缘，把灭火器颠倒过来呈垂直状态，用劲上下晃动几下，然后放开喷嘴，由近而远，左右扫射。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4613910" y="904875"/>
            <a:ext cx="3635375" cy="2248535"/>
          </a:xfrm>
          <a:prstGeom prst="wedgeRoundRectCallou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主要适用于扑救汽油、柴油等液体火灾，木材、纤维、橡胶等固体可燃物火灾。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不能用于扑救带电设备火灾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C:\Users\Administrator\Desktop\22.jpg22"/>
          <p:cNvPicPr>
            <a:picLocks noChangeAspect="1"/>
          </p:cNvPicPr>
          <p:nvPr/>
        </p:nvPicPr>
        <p:blipFill>
          <a:blip r:embed="rId1"/>
          <a:srcRect b="11539"/>
          <a:stretch>
            <a:fillRect/>
          </a:stretch>
        </p:blipFill>
        <p:spPr>
          <a:xfrm>
            <a:off x="179705" y="746125"/>
            <a:ext cx="3943350" cy="2087880"/>
          </a:xfrm>
          <a:prstGeom prst="rect">
            <a:avLst/>
          </a:prstGeom>
        </p:spPr>
      </p:pic>
      <p:pic>
        <p:nvPicPr>
          <p:cNvPr id="14" name="图片 13" descr="C:\Users\Administrator\Desktop\22-1.jpg22-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72853" y="3361055"/>
            <a:ext cx="5134610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>
            <a:off x="323528" y="3216275"/>
            <a:ext cx="3363282" cy="2856230"/>
          </a:xfrm>
          <a:prstGeom prst="wedgeRoundRectCallou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检查压力之后，除掉铅封，拔掉保险销，左手拿着喇叭筒，右手用力压下压把，对着火源根部喷射，并不断推前，直至把火焰扑灭。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4258425" y="741045"/>
            <a:ext cx="3491116" cy="2397125"/>
          </a:xfrm>
          <a:prstGeom prst="wedgeRoundRectCallou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适用于各种易燃、可燃液体，气体火灾，还可扑救仪器仪表、图书档案、工艺器和低压电器设备等的初起火灾。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C:\Users\Administrator\Desktop\33.jpg33"/>
          <p:cNvPicPr>
            <a:picLocks noChangeAspect="1"/>
          </p:cNvPicPr>
          <p:nvPr/>
        </p:nvPicPr>
        <p:blipFill>
          <a:blip r:embed="rId1"/>
          <a:srcRect l="-90" t="4005" r="90" b="10839"/>
          <a:stretch>
            <a:fillRect/>
          </a:stretch>
        </p:blipFill>
        <p:spPr>
          <a:xfrm>
            <a:off x="179705" y="741045"/>
            <a:ext cx="3221990" cy="2063115"/>
          </a:xfrm>
          <a:prstGeom prst="rect">
            <a:avLst/>
          </a:prstGeom>
        </p:spPr>
      </p:pic>
      <p:pic>
        <p:nvPicPr>
          <p:cNvPr id="14" name="图片 13" descr="C:\Users\Administrator\Desktop\33-1.jpg33-1"/>
          <p:cNvPicPr>
            <a:picLocks noChangeAspect="1"/>
          </p:cNvPicPr>
          <p:nvPr/>
        </p:nvPicPr>
        <p:blipFill>
          <a:blip r:embed="rId2"/>
          <a:srcRect b="10955"/>
          <a:stretch>
            <a:fillRect/>
          </a:stretch>
        </p:blipFill>
        <p:spPr>
          <a:xfrm>
            <a:off x="3800475" y="3444875"/>
            <a:ext cx="5080000" cy="2626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3275" y="4250670"/>
            <a:ext cx="7718365" cy="19380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勿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将灭火器的盖与底对着人体，防止盖、底弹出伤到人；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勿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与水同时喷射，以免影响灭火效果；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3、扑灭电器火灾时，要先切断电源，防止人员触电；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4、灭火时，应站在上风处，对准火源根部喷射。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840" y="1052830"/>
            <a:ext cx="6427470" cy="293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6" t="17043" r="13770" b="6200"/>
          <a:stretch>
            <a:fillRect/>
          </a:stretch>
        </p:blipFill>
        <p:spPr bwMode="auto">
          <a:xfrm>
            <a:off x="467360" y="1123950"/>
            <a:ext cx="4380230" cy="2561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514985" y="4005064"/>
            <a:ext cx="8365490" cy="2140430"/>
          </a:xfrm>
          <a:prstGeom prst="wedgeRoundRect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如果遇到火情，消防通道被火封住，欲逃无路时，你知道怎么办吗？可以将床单、被罩或窗帘等撕成条结成绳索，从阳台或窗户设法逃到安全</a:t>
            </a:r>
            <a:r>
              <a:rPr lang="zh-CN" altLang="en-US" sz="2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地带。</a:t>
            </a:r>
            <a:endParaRPr lang="zh-CN" altLang="en-US" sz="2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808990"/>
            <a:ext cx="3876675" cy="295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22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9144000" cy="485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357438" y="3714750"/>
            <a:ext cx="5143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让我们一起来学习常用的结绳方法吧！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2" name="Picture 2" descr="C:\Users\dell\Desktop\ppt用到的各种小标签\技能站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4" y="1314495"/>
            <a:ext cx="16668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214313" y="997268"/>
            <a:ext cx="2989535" cy="785812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316925" y="997675"/>
            <a:ext cx="33495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固定绳结</a:t>
            </a:r>
            <a:endParaRPr lang="zh-CN" sz="44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eaLnBrk="1" hangingPunct="1"/>
            <a:endParaRPr lang="zh-CN" altLang="en-US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437" name="Rectangle 1"/>
          <p:cNvSpPr>
            <a:spLocks noChangeArrowheads="1"/>
          </p:cNvSpPr>
          <p:nvPr/>
        </p:nvSpPr>
        <p:spPr bwMode="auto">
          <a:xfrm>
            <a:off x="214313" y="1819593"/>
            <a:ext cx="871537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固定绳结是将绳索一端直接固定在自然物体上的结绳方法。</a:t>
            </a:r>
            <a:endParaRPr 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216763">
            <a:off x="561764" y="2876450"/>
            <a:ext cx="4781490" cy="3141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椭圆 1"/>
          <p:cNvSpPr/>
          <p:nvPr/>
        </p:nvSpPr>
        <p:spPr>
          <a:xfrm>
            <a:off x="5822894" y="3226167"/>
            <a:ext cx="2880320" cy="18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丁香结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47813" y="687388"/>
            <a:ext cx="62150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solidFill>
                  <a:srgbClr val="9537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观看视频《帆船绳结--丁香结》</a:t>
            </a:r>
            <a:endParaRPr lang="zh-CN" altLang="en-US" sz="3000" b="1">
              <a:solidFill>
                <a:srgbClr val="9537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1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681513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07950" y="5645150"/>
            <a:ext cx="8985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u="sng" dirty="0">
                <a:solidFill>
                  <a:schemeClr val="tx2"/>
                </a:solidFill>
                <a:hlinkClick r:id="rId1"/>
              </a:rPr>
              <a:t>http://v.youku.com/v_show/id_XOTUzNjA5OTY0.html?spm=a2h0k.8191407.0.0&amp;from=s1.8-1-1.2</a:t>
            </a:r>
            <a:endParaRPr lang="en-US" altLang="zh-CN" sz="1600" u="sng" dirty="0">
              <a:solidFill>
                <a:schemeClr val="tx2"/>
              </a:solidFill>
            </a:endParaRPr>
          </a:p>
        </p:txBody>
      </p:sp>
      <p:sp>
        <p:nvSpPr>
          <p:cNvPr id="5" name="文本框 6"/>
          <p:cNvSpPr txBox="1">
            <a:spLocks noChangeArrowheads="1"/>
          </p:cNvSpPr>
          <p:nvPr/>
        </p:nvSpPr>
        <p:spPr bwMode="auto">
          <a:xfrm>
            <a:off x="5953125" y="6105525"/>
            <a:ext cx="15696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注：视频需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联网观看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/>
          <p:nvPr/>
        </p:nvSpPr>
        <p:spPr>
          <a:xfrm>
            <a:off x="142875" y="793433"/>
            <a:ext cx="3204989" cy="785812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629" name="矩形 2"/>
          <p:cNvSpPr>
            <a:spLocks noChangeArrowheads="1"/>
          </p:cNvSpPr>
          <p:nvPr/>
        </p:nvSpPr>
        <p:spPr bwMode="auto">
          <a:xfrm>
            <a:off x="142875" y="471170"/>
            <a:ext cx="52863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接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绳</a:t>
            </a:r>
            <a:r>
              <a:rPr 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绳结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142812" y="1394237"/>
            <a:ext cx="8742048" cy="1141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楷体 Std R" pitchFamily="18" charset="-122"/>
              </a:rPr>
              <a:t>在利用绳结逃生时，可能遇到绳索长度不够的情况，这就需要将短的绳子连接到一起，这时所系的绳结就是接绳绳结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楷体 Std R" pitchFamily="18" charset="-122"/>
              </a:rPr>
              <a:t>。</a:t>
            </a:r>
            <a:endParaRPr lang="zh-CN" altLang="zh-CN" sz="2000" dirty="0">
              <a:solidFill>
                <a:srgbClr val="FF0000"/>
              </a:solidFill>
              <a:ea typeface="微软雅黑" panose="020B0503020204020204" pitchFamily="34" charset="-122"/>
              <a:cs typeface="Adobe 楷体 Std R" pitchFamily="18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577149" y="3555732"/>
            <a:ext cx="2880320" cy="18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渔人</a:t>
            </a: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" y="3259455"/>
            <a:ext cx="5267325" cy="2978150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156766_162247088268_2"/>
          <p:cNvPicPr>
            <a:picLocks noChangeAspect="1"/>
          </p:cNvPicPr>
          <p:nvPr/>
        </p:nvPicPr>
        <p:blipFill>
          <a:blip r:embed="rId1" cstate="print"/>
          <a:srcRect l="3978" t="3379" r="3874" b="3354"/>
          <a:stretch>
            <a:fillRect/>
          </a:stretch>
        </p:blipFill>
        <p:spPr>
          <a:xfrm>
            <a:off x="5282565" y="1736090"/>
            <a:ext cx="2733040" cy="3257550"/>
          </a:xfrm>
          <a:prstGeom prst="rect">
            <a:avLst/>
          </a:prstGeom>
        </p:spPr>
      </p:pic>
      <p:pic>
        <p:nvPicPr>
          <p:cNvPr id="8" name="图片 7" descr="6198982_090940082314_2"/>
          <p:cNvPicPr>
            <a:picLocks noChangeAspect="1"/>
          </p:cNvPicPr>
          <p:nvPr/>
        </p:nvPicPr>
        <p:blipFill>
          <a:blip r:embed="rId2"/>
          <a:srcRect l="10888" t="4342" r="9586" b="7292"/>
          <a:stretch>
            <a:fillRect/>
          </a:stretch>
        </p:blipFill>
        <p:spPr>
          <a:xfrm>
            <a:off x="420876" y="1100456"/>
            <a:ext cx="3444379" cy="3827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747167" y="642620"/>
            <a:ext cx="53038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>
                <a:solidFill>
                  <a:srgbClr val="9537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观看视频《渔人结》的结法</a:t>
            </a:r>
            <a:endParaRPr lang="zh-CN" altLang="en-US" sz="3000" b="1">
              <a:solidFill>
                <a:srgbClr val="9537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422871" y="5301208"/>
            <a:ext cx="581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u="sng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http://v.youku.com/v_show/id_XNjM3OTM4NTQ0.html?tpa=dW5pb25faWQ9MTAyMjEzXzEwMDAwMl8wMV8wMQ</a:t>
            </a:r>
            <a:endParaRPr lang="zh-CN" altLang="en-US" sz="1600" u="sng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32" y="1196752"/>
            <a:ext cx="6538912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651500" y="6092825"/>
            <a:ext cx="18004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注：视频需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联网观看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"/>
          <a:stretch>
            <a:fillRect/>
          </a:stretch>
        </p:blipFill>
        <p:spPr bwMode="auto">
          <a:xfrm>
            <a:off x="-347663" y="1589"/>
            <a:ext cx="9474201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 descr="演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2193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3131840" y="1276772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自由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绳结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1"/>
          <p:cNvSpPr txBox="1">
            <a:spLocks noChangeArrowheads="1"/>
          </p:cNvSpPr>
          <p:nvPr/>
        </p:nvSpPr>
        <p:spPr bwMode="auto">
          <a:xfrm>
            <a:off x="1051892" y="2132856"/>
            <a:ext cx="70485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演练安排：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学生两人一组练习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丁香结、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渔人结；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学生展示成果，师生共同检验其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牢固性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、如果还有学生会其他绳结，现场教授同学们学习（这一部分也可由授课老师提前安排）。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725" y="1182370"/>
            <a:ext cx="8466455" cy="570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00000" y="1700808"/>
            <a:ext cx="741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户外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应急装备包，也许在关键时刻能派上用场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户外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应急包至少要包括：药品、保温毯、救生绳、食物、饮用水、防风防水火柴、防水手电、口哨、多功能工具刀。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12290" name="Picture 2" descr="C:\Users\dell\Desktop\ppt用到的各种小标签\安全链接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1" y="620688"/>
            <a:ext cx="21812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ll\Desktop\ppt用到的各种小标签\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48062"/>
            <a:ext cx="2016224" cy="193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随堂测评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67310"/>
            <a:ext cx="221773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611560" y="1412776"/>
            <a:ext cx="73183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/>
              <a:t>1</a:t>
            </a:r>
            <a:r>
              <a:rPr lang="zh-CN" altLang="zh-CN" b="1" dirty="0"/>
              <a:t>、被困火场时，下列求救方法正确的是：</a:t>
            </a:r>
            <a:endParaRPr lang="zh-CN" altLang="zh-CN" b="1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A.</a:t>
            </a:r>
            <a:r>
              <a:rPr lang="zh-CN" altLang="zh-CN" dirty="0" smtClean="0"/>
              <a:t>白天</a:t>
            </a:r>
            <a:r>
              <a:rPr lang="zh-CN" altLang="zh-CN" dirty="0"/>
              <a:t>可挥动鲜艳布条发出求救信号，晚上可挥动发光手电筒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B.</a:t>
            </a:r>
            <a:r>
              <a:rPr lang="zh-CN" altLang="zh-CN" dirty="0" smtClean="0"/>
              <a:t>站</a:t>
            </a:r>
            <a:r>
              <a:rPr lang="zh-CN" altLang="zh-CN" dirty="0"/>
              <a:t>在原地哭泣，不知所措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C.</a:t>
            </a:r>
            <a:r>
              <a:rPr lang="zh-CN" altLang="zh-CN" dirty="0" smtClean="0"/>
              <a:t>不停</a:t>
            </a:r>
            <a:r>
              <a:rPr lang="zh-CN" altLang="zh-CN" dirty="0"/>
              <a:t>地大声叫喊，盲目地乱跑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b="1" dirty="0"/>
              <a:t>2</a:t>
            </a:r>
            <a:r>
              <a:rPr lang="zh-CN" altLang="zh-CN" b="1" dirty="0"/>
              <a:t>、白天时选择什么求救信号比较合适：</a:t>
            </a:r>
            <a:endParaRPr lang="zh-CN" altLang="zh-CN" b="1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A.</a:t>
            </a:r>
            <a:r>
              <a:rPr lang="zh-CN" altLang="zh-CN" dirty="0" smtClean="0"/>
              <a:t>火光</a:t>
            </a:r>
            <a:r>
              <a:rPr lang="zh-CN" altLang="zh-CN" dirty="0"/>
              <a:t>信号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B.</a:t>
            </a:r>
            <a:r>
              <a:rPr lang="zh-CN" altLang="zh-CN" dirty="0" smtClean="0"/>
              <a:t>浓烟</a:t>
            </a:r>
            <a:r>
              <a:rPr lang="zh-CN" altLang="zh-CN" dirty="0"/>
              <a:t>信号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C.</a:t>
            </a:r>
            <a:r>
              <a:rPr lang="zh-CN" altLang="zh-CN" dirty="0" smtClean="0"/>
              <a:t>手电筒</a:t>
            </a:r>
            <a:r>
              <a:rPr lang="zh-CN" altLang="zh-CN" dirty="0"/>
              <a:t>信号</a:t>
            </a:r>
            <a:r>
              <a:rPr lang="en-US" altLang="zh-CN" dirty="0"/>
              <a:t>	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3</a:t>
            </a:r>
            <a:r>
              <a:rPr lang="zh-CN" altLang="zh-CN" b="1" dirty="0"/>
              <a:t>、夜晚时选择什么求救信号比较合适：</a:t>
            </a:r>
            <a:endParaRPr lang="zh-CN" altLang="zh-CN" b="1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A.</a:t>
            </a:r>
            <a:r>
              <a:rPr lang="zh-CN" altLang="zh-CN" dirty="0" smtClean="0"/>
              <a:t>浓烟</a:t>
            </a:r>
            <a:r>
              <a:rPr lang="zh-CN" altLang="zh-CN" dirty="0"/>
              <a:t>信号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B.</a:t>
            </a:r>
            <a:r>
              <a:rPr lang="zh-CN" altLang="zh-CN" dirty="0" smtClean="0"/>
              <a:t>旗语</a:t>
            </a:r>
            <a:r>
              <a:rPr lang="zh-CN" altLang="zh-CN" dirty="0"/>
              <a:t>信号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C.</a:t>
            </a:r>
            <a:r>
              <a:rPr lang="zh-CN" altLang="zh-CN" dirty="0" smtClean="0"/>
              <a:t>火光</a:t>
            </a:r>
            <a:r>
              <a:rPr lang="zh-CN" altLang="zh-CN" dirty="0"/>
              <a:t>信号</a:t>
            </a:r>
            <a:endParaRPr lang="zh-CN" altLang="zh-CN" dirty="0"/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7363643" y="5949280"/>
            <a:ext cx="2320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600" dirty="0">
                <a:latin typeface="微软雅黑" panose="020B0503020204020204" pitchFamily="34" charset="-122"/>
              </a:rPr>
              <a:t>参考答案</a:t>
            </a:r>
            <a:r>
              <a:rPr lang="zh-CN" altLang="en-US" sz="1600" dirty="0" smtClean="0">
                <a:latin typeface="微软雅黑" panose="020B0503020204020204" pitchFamily="34" charset="-122"/>
              </a:rPr>
              <a:t>：</a:t>
            </a:r>
            <a:endParaRPr lang="en-US" altLang="zh-CN" sz="1600" dirty="0" smtClean="0">
              <a:latin typeface="微软雅黑" panose="020B0503020204020204" pitchFamily="34" charset="-122"/>
            </a:endParaRPr>
          </a:p>
          <a:p>
            <a:pPr eaLnBrk="1" hangingPunct="1"/>
            <a:r>
              <a:rPr lang="en-US" altLang="zh-CN" sz="1600" dirty="0" smtClean="0">
                <a:latin typeface="微软雅黑" panose="020B0503020204020204" pitchFamily="34" charset="-122"/>
              </a:rPr>
              <a:t>1.A 2.B 3.C</a:t>
            </a:r>
            <a:endParaRPr lang="en-US" altLang="zh-CN" sz="1600" dirty="0">
              <a:latin typeface="微软雅黑" panose="020B0503020204020204" pitchFamily="34" charset="-122"/>
            </a:endParaRPr>
          </a:p>
        </p:txBody>
      </p:sp>
      <p:pic>
        <p:nvPicPr>
          <p:cNvPr id="7" name="图片 4" descr="6c16e0ec3815599f63dbdfbffea454e9_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284984"/>
            <a:ext cx="20859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565221" y="1340768"/>
            <a:ext cx="73183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/>
              <a:t>4</a:t>
            </a:r>
            <a:r>
              <a:rPr lang="zh-CN" altLang="zh-CN" b="1" dirty="0"/>
              <a:t>、将绳子固定到坚实的栏杆上，要打：</a:t>
            </a:r>
            <a:endParaRPr lang="zh-CN" altLang="zh-CN" b="1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A.</a:t>
            </a:r>
            <a:r>
              <a:rPr lang="zh-CN" altLang="zh-CN" dirty="0" smtClean="0"/>
              <a:t>丁香结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B.</a:t>
            </a:r>
            <a:r>
              <a:rPr lang="zh-CN" altLang="zh-CN" dirty="0" smtClean="0"/>
              <a:t>渔人</a:t>
            </a:r>
            <a:r>
              <a:rPr lang="zh-CN" altLang="zh-CN" dirty="0"/>
              <a:t>结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C.</a:t>
            </a:r>
            <a:r>
              <a:rPr lang="zh-CN" altLang="zh-CN" dirty="0" smtClean="0"/>
              <a:t>活结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5</a:t>
            </a:r>
            <a:r>
              <a:rPr lang="zh-CN" altLang="zh-CN" b="1" dirty="0"/>
              <a:t>、将两段床单布条连起来，要打：</a:t>
            </a:r>
            <a:endParaRPr lang="zh-CN" altLang="zh-CN" b="1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A.</a:t>
            </a:r>
            <a:r>
              <a:rPr lang="zh-CN" altLang="zh-CN" dirty="0" smtClean="0"/>
              <a:t>丁香结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B.</a:t>
            </a:r>
            <a:r>
              <a:rPr lang="zh-CN" altLang="zh-CN" dirty="0" smtClean="0"/>
              <a:t>渔人</a:t>
            </a:r>
            <a:r>
              <a:rPr lang="zh-CN" altLang="zh-CN" dirty="0"/>
              <a:t>结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C.</a:t>
            </a:r>
            <a:r>
              <a:rPr lang="zh-CN" altLang="zh-CN" dirty="0" smtClean="0"/>
              <a:t>活结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6</a:t>
            </a:r>
            <a:r>
              <a:rPr lang="zh-CN" altLang="zh-CN" b="1" dirty="0" smtClean="0"/>
              <a:t>、</a:t>
            </a:r>
            <a:r>
              <a:rPr lang="zh-CN" altLang="zh-CN" b="1" dirty="0"/>
              <a:t>使用灭火器灭火时，喷管要对准：</a:t>
            </a:r>
            <a:endParaRPr lang="zh-CN" altLang="zh-CN" b="1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A.</a:t>
            </a:r>
            <a:r>
              <a:rPr lang="zh-CN" altLang="zh-CN" dirty="0" smtClean="0"/>
              <a:t>火焰</a:t>
            </a:r>
            <a:r>
              <a:rPr lang="zh-CN" altLang="zh-CN" dirty="0"/>
              <a:t>根部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B.</a:t>
            </a:r>
            <a:r>
              <a:rPr lang="zh-CN" altLang="zh-CN" dirty="0" smtClean="0"/>
              <a:t>火焰</a:t>
            </a:r>
            <a:r>
              <a:rPr lang="zh-CN" altLang="zh-CN" dirty="0"/>
              <a:t>外焰</a:t>
            </a:r>
            <a:endParaRPr lang="zh-CN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C.</a:t>
            </a:r>
            <a:r>
              <a:rPr lang="zh-CN" altLang="zh-CN" dirty="0" smtClean="0"/>
              <a:t>火焰</a:t>
            </a:r>
            <a:r>
              <a:rPr lang="zh-CN" altLang="zh-CN" dirty="0"/>
              <a:t>中心</a:t>
            </a:r>
            <a:endParaRPr lang="zh-CN" altLang="zh-CN" dirty="0"/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7075611" y="5805264"/>
            <a:ext cx="2320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1600" dirty="0">
                <a:latin typeface="微软雅黑" panose="020B0503020204020204" pitchFamily="34" charset="-122"/>
              </a:rPr>
              <a:t>参考答案</a:t>
            </a:r>
            <a:r>
              <a:rPr lang="zh-CN" altLang="en-US" sz="1600" dirty="0" smtClean="0">
                <a:latin typeface="微软雅黑" panose="020B0503020204020204" pitchFamily="34" charset="-122"/>
              </a:rPr>
              <a:t>：</a:t>
            </a:r>
            <a:endParaRPr lang="en-US" altLang="zh-CN" sz="1600" dirty="0" smtClean="0">
              <a:latin typeface="微软雅黑" panose="020B0503020204020204" pitchFamily="34" charset="-122"/>
            </a:endParaRPr>
          </a:p>
          <a:p>
            <a:pPr eaLnBrk="1" hangingPunct="1"/>
            <a:r>
              <a:rPr lang="en-US" altLang="zh-CN" sz="1600" dirty="0" smtClean="0">
                <a:latin typeface="微软雅黑" panose="020B0503020204020204" pitchFamily="34" charset="-122"/>
              </a:rPr>
              <a:t>4.A   5.B   6.A</a:t>
            </a:r>
            <a:endParaRPr lang="en-US" altLang="zh-CN" sz="1600" dirty="0">
              <a:latin typeface="微软雅黑" panose="020B0503020204020204" pitchFamily="34" charset="-122"/>
            </a:endParaRPr>
          </a:p>
        </p:txBody>
      </p:sp>
      <p:pic>
        <p:nvPicPr>
          <p:cNvPr id="7" name="图片 4" descr="6c16e0ec3815599f63dbdfbffea454e9_副本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068960"/>
            <a:ext cx="20859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" y="1018540"/>
            <a:ext cx="8145780" cy="5436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47935" y="1018471"/>
            <a:ext cx="63364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同学们，</a:t>
            </a:r>
            <a:endParaRPr lang="en-US" altLang="zh-C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内容，你都掌握了吗？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35" y="839470"/>
            <a:ext cx="8755380" cy="576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39752" y="2906649"/>
            <a:ext cx="482453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安全标识有不同的颜色，不同颜色各自代表什么含义呢？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C:\Users\dell\Desktop\ppt用到的各种小标签\辩一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9" y="1061139"/>
            <a:ext cx="16573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631825"/>
            <a:ext cx="8818880" cy="622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75818" y="2348880"/>
            <a:ext cx="5669280" cy="87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4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、安全标识我会认</a:t>
            </a:r>
            <a:endParaRPr lang="zh-CN" altLang="en-US" sz="4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5" y="5634186"/>
            <a:ext cx="8464062" cy="1179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105" y="5991671"/>
            <a:ext cx="8218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红色：代表禁止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" y="938530"/>
            <a:ext cx="6696075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5" y="5634186"/>
            <a:ext cx="8464062" cy="1179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105" y="5984969"/>
            <a:ext cx="8218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黄色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：代表警示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" y="836930"/>
            <a:ext cx="6667500" cy="468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5" y="5634186"/>
            <a:ext cx="8464062" cy="1179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803" y="6002124"/>
            <a:ext cx="8218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蓝色：代表指令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15219"/>
            <a:ext cx="8380413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34186"/>
            <a:ext cx="8464062" cy="1179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105" y="5991671"/>
            <a:ext cx="8218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绿色：代表指示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64" y="1484784"/>
            <a:ext cx="8399463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一中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一中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一中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一中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一中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一中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一中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一中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一中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一中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一中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一中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一中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2180</Words>
  <Application>WPS 演示</Application>
  <PresentationFormat>全屏显示(4:3)</PresentationFormat>
  <Paragraphs>162</Paragraphs>
  <Slides>35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Arial</vt:lpstr>
      <vt:lpstr>宋体</vt:lpstr>
      <vt:lpstr>Wingdings</vt:lpstr>
      <vt:lpstr>Times New Roman</vt:lpstr>
      <vt:lpstr>黑体</vt:lpstr>
      <vt:lpstr>微软雅黑</vt:lpstr>
      <vt:lpstr>Arial Unicode MS</vt:lpstr>
      <vt:lpstr>华文楷体</vt:lpstr>
      <vt:lpstr>Adobe 楷体 Std R</vt:lpstr>
      <vt:lpstr>1_一中</vt:lpstr>
      <vt:lpstr>安全教育  岑溪市第一中学 罗富元 2018.07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二蔗</cp:lastModifiedBy>
  <cp:revision>78</cp:revision>
  <dcterms:created xsi:type="dcterms:W3CDTF">2014-11-17T01:30:00Z</dcterms:created>
  <dcterms:modified xsi:type="dcterms:W3CDTF">2018-07-28T00:34:24Z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2052-10.1.0.7400</vt:lpwstr>
  </property>
</Properties>
</file>