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325" r:id="rId5"/>
    <p:sldId id="329" r:id="rId6"/>
    <p:sldId id="330" r:id="rId7"/>
    <p:sldId id="331" r:id="rId8"/>
    <p:sldId id="332" r:id="rId9"/>
    <p:sldId id="33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44"/>
    <a:srgbClr val="AD331E"/>
    <a:srgbClr val="13A984"/>
    <a:srgbClr val="C53B28"/>
    <a:srgbClr val="D5BC08"/>
    <a:srgbClr val="1C1831"/>
    <a:srgbClr val="000000"/>
    <a:srgbClr val="EFD401"/>
    <a:srgbClr val="EFD400"/>
    <a:srgbClr val="231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9395" autoAdjust="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0E0DE-F811-43BA-8D58-61D05E4DF8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1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10486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1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2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3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1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4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4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5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5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1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7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0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8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10485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9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7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0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80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8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8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40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84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4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104884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10486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3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5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6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5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7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D9BB50-5479-4D8D-8303-C69950FF59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485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0BD559-6BAF-4A2D-8DF7-66D1187C6A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10486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ED98-513A-44BF-AD88-2C52FEE665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02B5-21F9-4116-832C-7682C8B00B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8314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1.jpeg"/><Relationship Id="rId6" Type="http://schemas.openxmlformats.org/officeDocument/2006/relationships/image" Target="../media/image5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jpeg"/><Relationship Id="rId8" Type="http://schemas.openxmlformats.org/officeDocument/2006/relationships/image" Target="../media/image54.jpeg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8.jpeg"/><Relationship Id="rId7" Type="http://schemas.openxmlformats.org/officeDocument/2006/relationships/image" Target="../media/image57.jpeg"/><Relationship Id="rId6" Type="http://schemas.openxmlformats.org/officeDocument/2006/relationships/image" Target="../media/image5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2" Type="http://schemas.openxmlformats.org/officeDocument/2006/relationships/notesSlide" Target="../notesSlides/notesSlide25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1.png"/><Relationship Id="rId2" Type="http://schemas.openxmlformats.org/officeDocument/2006/relationships/image" Target="../media/image65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257" y="3937"/>
            <a:ext cx="12284982" cy="6988152"/>
          </a:xfrm>
          <a:prstGeom prst="rect">
            <a:avLst/>
          </a:prstGeom>
        </p:spPr>
      </p:pic>
      <p:grpSp>
        <p:nvGrpSpPr>
          <p:cNvPr id="17" name="组合 337"/>
          <p:cNvGrpSpPr/>
          <p:nvPr/>
        </p:nvGrpSpPr>
        <p:grpSpPr>
          <a:xfrm rot="21194500">
            <a:off x="1560936" y="1561340"/>
            <a:ext cx="1788901" cy="479643"/>
            <a:chOff x="3393" y="162"/>
            <a:chExt cx="13260" cy="3555"/>
          </a:xfrm>
        </p:grpSpPr>
        <p:pic>
          <p:nvPicPr>
            <p:cNvPr id="2097154" name="图片 358" descr="防震减灾1 (18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393" y="162"/>
              <a:ext cx="13260" cy="3555"/>
            </a:xfrm>
            <a:prstGeom prst="rect">
              <a:avLst/>
            </a:prstGeom>
          </p:spPr>
        </p:pic>
        <p:pic>
          <p:nvPicPr>
            <p:cNvPr id="2097155" name="图片 386" descr="防震减灾1 (17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80000">
              <a:off x="4353" y="942"/>
              <a:ext cx="11490" cy="2100"/>
            </a:xfrm>
            <a:prstGeom prst="rect">
              <a:avLst/>
            </a:prstGeom>
          </p:spPr>
        </p:pic>
      </p:grpSp>
      <p:grpSp>
        <p:nvGrpSpPr>
          <p:cNvPr id="18" name="组合 398"/>
          <p:cNvGrpSpPr/>
          <p:nvPr/>
        </p:nvGrpSpPr>
        <p:grpSpPr>
          <a:xfrm>
            <a:off x="98935" y="4014956"/>
            <a:ext cx="12178790" cy="2977133"/>
            <a:chOff x="0" y="0"/>
            <a:chExt cx="10816590" cy="2644412"/>
          </a:xfrm>
        </p:grpSpPr>
        <p:pic>
          <p:nvPicPr>
            <p:cNvPr id="2097156" name="图片 399" descr="防震减灾1 (3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2097157" name="图片 400" descr="防震减灾1 (34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2097158" name="图片 401" descr="防震减灾1 (35)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2097159" name="图片 402" descr="防震减灾1 (34)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19" name="组合 403"/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2097160" name="图片 406" descr="防震减灾1 (26)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2097161" name="图片 407" descr="防震减灾1 (25)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2097162" name="图片 404" descr="防震减灾1 (24)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2097163" name="图片 405" descr="防震减灾1 (21)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20" name="组合 408"/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2097164" name="图片 414" descr="防震减灾1 (28)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165" name="图片 415" descr="防震减灾1 (24)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166" name="图片 416" descr="防震减灾1 (35)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1" name="组合 1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2" name="组合 411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167" name="图片 412" descr="防震减灾1 (8)"/>
              <p:cNvPicPr>
                <a:picLocks noChangeAspect="1"/>
              </p:cNvPicPr>
              <p:nvPr/>
            </p:nvPicPr>
            <p:blipFill>
              <a:blip r:embed="rId15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168" name="图片 413" descr="防震减灾1 (3)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3" name="组合 417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169" name="图片 418" descr="防震减灾1 (8)"/>
              <p:cNvPicPr>
                <a:picLocks noChangeAspect="1"/>
              </p:cNvPicPr>
              <p:nvPr/>
            </p:nvPicPr>
            <p:blipFill>
              <a:blip r:embed="rId15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170" name="图片 419" descr="防震减灾1 (3)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4" name="组合 2"/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2097171" name="图片 420" descr="防震减灾1 (14)"/>
            <p:cNvPicPr/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2097172" name="图片 421" descr="防震减灾1 (14)"/>
            <p:cNvPicPr/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2097173" name="图片 423" descr="防震减灾1 (6)"/>
          <p:cNvPicPr/>
          <p:nvPr/>
        </p:nvPicPr>
        <p:blipFill>
          <a:blip r:embed="rId19" cstate="email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2097174" name="图片 424" descr="防震减灾1 (6)"/>
          <p:cNvPicPr/>
          <p:nvPr/>
        </p:nvPicPr>
        <p:blipFill>
          <a:blip r:embed="rId19" cstate="email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1048579" name="文本框 31"/>
          <p:cNvSpPr txBox="1"/>
          <p:nvPr/>
        </p:nvSpPr>
        <p:spPr>
          <a:xfrm>
            <a:off x="7472364" y="3893877"/>
            <a:ext cx="234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地震自救逃生记</a:t>
            </a:r>
            <a:endParaRPr lang="zh-CN" altLang="en-US" sz="24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0" name="WordArt 5"/>
          <p:cNvSpPr>
            <a:spLocks noChangeArrowheads="1" noChangeShapeType="1"/>
          </p:cNvSpPr>
          <p:nvPr/>
        </p:nvSpPr>
        <p:spPr bwMode="auto">
          <a:xfrm>
            <a:off x="2891631" y="2223721"/>
            <a:ext cx="6408737" cy="1368425"/>
          </a:xfrm>
          <a:prstGeom prst="rect">
            <a:avLst/>
          </a:prstGeom>
        </p:spPr>
        <p:txBody>
          <a:bodyPr wrap="none" fromWordArt="1"/>
          <a:lstStyle/>
          <a:p>
            <a:pPr algn="ctr" defTabSz="457200"/>
            <a:r>
              <a:rPr lang="zh-CN" altLang="en-US" sz="10000" kern="10" spc="-360" dirty="0">
                <a:ln w="12700" cmpd="sng">
                  <a:noFill/>
                  <a:round/>
                </a:ln>
                <a:gradFill flip="none" rotWithShape="1">
                  <a:gsLst>
                    <a:gs pos="0">
                      <a:srgbClr val="D93336">
                        <a:shade val="30000"/>
                        <a:satMod val="115000"/>
                      </a:srgbClr>
                    </a:gs>
                    <a:gs pos="50000">
                      <a:srgbClr val="D93336">
                        <a:shade val="67500"/>
                        <a:satMod val="115000"/>
                      </a:srgbClr>
                    </a:gs>
                    <a:gs pos="100000">
                      <a:srgbClr val="D93336">
                        <a:shade val="100000"/>
                        <a:satMod val="115000"/>
                      </a:srgbClr>
                    </a:gs>
                  </a:gsLst>
                  <a:lin ang="54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经典趣体简" panose="02010609000101010101" pitchFamily="49" charset="-122"/>
                <a:ea typeface="经典趣体简" panose="02010609000101010101" pitchFamily="49" charset="-122"/>
                <a:cs typeface="经典趣体简" panose="02010609000101010101" pitchFamily="49" charset="-122"/>
                <a:sym typeface="+mn-ea"/>
              </a:rPr>
              <a:t>地震安全知识</a:t>
            </a:r>
            <a:endParaRPr lang="zh-CN" altLang="en-US" sz="10000" kern="10" spc="-360" dirty="0">
              <a:ln w="12700" cmpd="sng">
                <a:noFill/>
                <a:round/>
              </a:ln>
              <a:gradFill flip="none" rotWithShape="1">
                <a:gsLst>
                  <a:gs pos="0">
                    <a:srgbClr val="D93336">
                      <a:shade val="30000"/>
                      <a:satMod val="115000"/>
                    </a:srgbClr>
                  </a:gs>
                  <a:gs pos="50000">
                    <a:srgbClr val="D93336">
                      <a:shade val="67500"/>
                      <a:satMod val="115000"/>
                    </a:srgbClr>
                  </a:gs>
                  <a:gs pos="100000">
                    <a:srgbClr val="D93336">
                      <a:shade val="100000"/>
                      <a:satMod val="115000"/>
                    </a:srgbClr>
                  </a:gs>
                </a:gsLst>
                <a:lin ang="54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  <a:sym typeface="+mn-ea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4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398"/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2097280" name="图片 399" descr="防震减灾1 (34)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2097281" name="图片 400" descr="防震减灾1 (34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2097282" name="图片 401" descr="防震减灾1 (35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2097283" name="图片 402" descr="防震减灾1 (3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129" name="组合 403"/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2097284" name="图片 406" descr="防震减灾1 (26)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2097285" name="图片 407" descr="防震减灾1 (25)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2097286" name="图片 404" descr="防震减灾1 (24)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2097287" name="图片 405" descr="防震减灾1 (21)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130" name="组合 408"/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2097288" name="图片 414" descr="防震减灾1 (28)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89" name="图片 415" descr="防震减灾1 (24)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90" name="图片 416" descr="防震减灾1 (35)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131" name="组合 1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32" name="组合 411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91" name="图片 412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92" name="图片 413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33" name="组合 417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93" name="图片 418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94" name="图片 419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34" name="组合 2"/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2097295" name="图片 420" descr="防震减灾1 (14)"/>
            <p:cNvPicPr/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2097296" name="图片 421" descr="防震减灾1 (14)"/>
            <p:cNvPicPr/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2097297" name="图片 423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2097298" name="图片 424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135" name="组合 35"/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1048677" name="椭圆 36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3</a:t>
              </a:r>
              <a:endParaRPr lang="zh-CN" altLang="en-US" sz="11500" dirty="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1048678" name="任意多边形 4"/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79" name="文本框 76"/>
          <p:cNvSpPr txBox="1"/>
          <p:nvPr/>
        </p:nvSpPr>
        <p:spPr>
          <a:xfrm>
            <a:off x="5001726" y="2371058"/>
            <a:ext cx="4526381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6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40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99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00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41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01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02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42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03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04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05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683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4" name="文本框 60"/>
          <p:cNvSpPr txBox="1"/>
          <p:nvPr/>
        </p:nvSpPr>
        <p:spPr>
          <a:xfrm>
            <a:off x="4478015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保持清醒的头脑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85" name="矩形 52"/>
          <p:cNvSpPr/>
          <p:nvPr/>
        </p:nvSpPr>
        <p:spPr>
          <a:xfrm>
            <a:off x="3177717" y="1930635"/>
            <a:ext cx="5546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地震发生时，至关重要的是要有清醒的头脑，镇静的态度。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06" name="图片 20"/>
          <p:cNvPicPr>
            <a:picLocks noChangeAspect="1"/>
          </p:cNvPicPr>
          <p:nvPr/>
        </p:nvPicPr>
        <p:blipFill rotWithShape="1">
          <a:blip r:embed="rId6" cstate="email"/>
          <a:srcRect l="55858" t="65966" r="3034" b="3918"/>
          <a:stretch>
            <a:fillRect/>
          </a:stretch>
        </p:blipFill>
        <p:spPr>
          <a:xfrm>
            <a:off x="3795793" y="2435392"/>
            <a:ext cx="4309924" cy="2104848"/>
          </a:xfrm>
          <a:prstGeom prst="rect">
            <a:avLst/>
          </a:prstGeom>
        </p:spPr>
      </p:pic>
      <p:sp>
        <p:nvSpPr>
          <p:cNvPr id="1048686" name="矩形 24"/>
          <p:cNvSpPr/>
          <p:nvPr/>
        </p:nvSpPr>
        <p:spPr>
          <a:xfrm>
            <a:off x="2499036" y="4510110"/>
            <a:ext cx="719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只有镇静，才能冷静判断地震的大小和远近。近震常以上下颠簸开始，之后才左右摇摆。远震却少上下颠簸感觉，而以左右摇摆为主，而且声脆，震动小。一般小震和远震不必外逃。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7" name="矩形 25"/>
          <p:cNvSpPr/>
          <p:nvPr/>
        </p:nvSpPr>
        <p:spPr>
          <a:xfrm>
            <a:off x="3177716" y="5368689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大震跑不了，小震不必跑</a:t>
            </a:r>
            <a:endParaRPr lang="zh-CN" altLang="en-US" sz="24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5" grpId="0"/>
      <p:bldP spid="1048686" grpId="0"/>
      <p:bldP spid="10486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47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07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08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48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09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10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49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11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12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13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691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2" name="文本框 60"/>
          <p:cNvSpPr txBox="1"/>
          <p:nvPr/>
        </p:nvSpPr>
        <p:spPr>
          <a:xfrm>
            <a:off x="3996450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就近躲避，伏而待定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93" name="矩形 52"/>
          <p:cNvSpPr/>
          <p:nvPr/>
        </p:nvSpPr>
        <p:spPr>
          <a:xfrm>
            <a:off x="2360983" y="1930635"/>
            <a:ext cx="7963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破坏性地震突然发生时，只有几秒到十几秒时间，采取就近躲避，震后迅速撤离的方法是应急避险的好办法。震波的间歇是最佳的逃生时机。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14" name="图片 20"/>
          <p:cNvPicPr>
            <a:picLocks noChangeAspect="1"/>
          </p:cNvPicPr>
          <p:nvPr/>
        </p:nvPicPr>
        <p:blipFill rotWithShape="1">
          <a:blip r:embed="rId6" cstate="email"/>
          <a:srcRect l="28032" t="21316" r="44161" b="30884"/>
          <a:stretch>
            <a:fillRect/>
          </a:stretch>
        </p:blipFill>
        <p:spPr>
          <a:xfrm>
            <a:off x="-73764" y="2897184"/>
            <a:ext cx="2809762" cy="3219675"/>
          </a:xfrm>
          <a:prstGeom prst="rect">
            <a:avLst/>
          </a:prstGeom>
        </p:spPr>
      </p:pic>
      <p:grpSp>
        <p:nvGrpSpPr>
          <p:cNvPr id="150" name="组合 21"/>
          <p:cNvGrpSpPr/>
          <p:nvPr/>
        </p:nvGrpSpPr>
        <p:grpSpPr>
          <a:xfrm>
            <a:off x="2764625" y="2897184"/>
            <a:ext cx="601482" cy="584775"/>
            <a:chOff x="2161310" y="1999412"/>
            <a:chExt cx="1197032" cy="1163782"/>
          </a:xfrm>
        </p:grpSpPr>
        <p:sp>
          <p:nvSpPr>
            <p:cNvPr id="1048694" name="椭圆 22"/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1" name="组合 23"/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1048695" name="椭圆 26"/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96" name="任意多边形 23"/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97" name="任意多边形 24"/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-1" fmla="*/ 19051 w 675542"/>
                  <a:gd name="connsiteY0-2" fmla="*/ 0 h 276412"/>
                  <a:gd name="connsiteX1-3" fmla="*/ 24338 w 675542"/>
                  <a:gd name="connsiteY1-4" fmla="*/ 1444 h 276412"/>
                  <a:gd name="connsiteX2-5" fmla="*/ 557306 w 675542"/>
                  <a:gd name="connsiteY2-6" fmla="*/ 55341 h 276412"/>
                  <a:gd name="connsiteX3-7" fmla="*/ 669922 w 675542"/>
                  <a:gd name="connsiteY3-8" fmla="*/ 51583 h 276412"/>
                  <a:gd name="connsiteX4-9" fmla="*/ 675542 w 675542"/>
                  <a:gd name="connsiteY4-10" fmla="*/ 107338 h 276412"/>
                  <a:gd name="connsiteX5-11" fmla="*/ 655406 w 675542"/>
                  <a:gd name="connsiteY5-12" fmla="*/ 207077 h 276412"/>
                  <a:gd name="connsiteX6-13" fmla="*/ 634687 w 675542"/>
                  <a:gd name="connsiteY6-14" fmla="*/ 218726 h 276412"/>
                  <a:gd name="connsiteX7-15" fmla="*/ 357556 w 675542"/>
                  <a:gd name="connsiteY7-16" fmla="*/ 276412 h 276412"/>
                  <a:gd name="connsiteX8-17" fmla="*/ 80426 w 675542"/>
                  <a:gd name="connsiteY8-18" fmla="*/ 218726 h 276412"/>
                  <a:gd name="connsiteX9-19" fmla="*/ 5749 w 675542"/>
                  <a:gd name="connsiteY9-20" fmla="*/ 188477 h 276412"/>
                  <a:gd name="connsiteX10-21" fmla="*/ 0 w 675542"/>
                  <a:gd name="connsiteY10-22" fmla="*/ 107338 h 276412"/>
                  <a:gd name="connsiteX11-23" fmla="*/ 6863 w 675542"/>
                  <a:gd name="connsiteY11-24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98" name="任意多边形 25"/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-1" fmla="*/ 12850 w 961603"/>
                  <a:gd name="connsiteY0-2" fmla="*/ 0 h 410383"/>
                  <a:gd name="connsiteX1-3" fmla="*/ 0 w 961603"/>
                  <a:gd name="connsiteY1-4" fmla="*/ 38310 h 410383"/>
                  <a:gd name="connsiteX2-5" fmla="*/ 54964 w 961603"/>
                  <a:gd name="connsiteY2-6" fmla="*/ 100049 h 410383"/>
                  <a:gd name="connsiteX3-7" fmla="*/ 450340 w 961603"/>
                  <a:gd name="connsiteY3-8" fmla="*/ 338242 h 410383"/>
                  <a:gd name="connsiteX4-9" fmla="*/ 792663 w 961603"/>
                  <a:gd name="connsiteY4-10" fmla="*/ 410076 h 410383"/>
                  <a:gd name="connsiteX5-11" fmla="*/ 821086 w 961603"/>
                  <a:gd name="connsiteY5-12" fmla="*/ 410383 h 410383"/>
                  <a:gd name="connsiteX6-13" fmla="*/ 843904 w 961603"/>
                  <a:gd name="connsiteY6-14" fmla="*/ 384791 h 410383"/>
                  <a:gd name="connsiteX7-15" fmla="*/ 924086 w 961603"/>
                  <a:gd name="connsiteY7-16" fmla="*/ 141875 h 410383"/>
                  <a:gd name="connsiteX8-17" fmla="*/ 961603 w 961603"/>
                  <a:gd name="connsiteY8-18" fmla="*/ 106050 h 410383"/>
                  <a:gd name="connsiteX9-19" fmla="*/ 811146 w 961603"/>
                  <a:gd name="connsiteY9-20" fmla="*/ 128641 h 410383"/>
                  <a:gd name="connsiteX10-21" fmla="*/ 15814 w 961603"/>
                  <a:gd name="connsiteY10-22" fmla="*/ 1388 h 410383"/>
                  <a:gd name="connsiteX11" fmla="*/ 12850 w 961603"/>
                  <a:gd name="connsiteY11" fmla="*/ 0 h 410383"/>
                  <a:gd name="connsiteX0-23" fmla="*/ 12850 w 961603"/>
                  <a:gd name="connsiteY0-24" fmla="*/ 0 h 410383"/>
                  <a:gd name="connsiteX1-25" fmla="*/ 0 w 961603"/>
                  <a:gd name="connsiteY1-26" fmla="*/ 38310 h 410383"/>
                  <a:gd name="connsiteX2-27" fmla="*/ 54964 w 961603"/>
                  <a:gd name="connsiteY2-28" fmla="*/ 100049 h 410383"/>
                  <a:gd name="connsiteX3-29" fmla="*/ 450340 w 961603"/>
                  <a:gd name="connsiteY3-30" fmla="*/ 338242 h 410383"/>
                  <a:gd name="connsiteX4-31" fmla="*/ 792663 w 961603"/>
                  <a:gd name="connsiteY4-32" fmla="*/ 410076 h 410383"/>
                  <a:gd name="connsiteX5-33" fmla="*/ 821086 w 961603"/>
                  <a:gd name="connsiteY5-34" fmla="*/ 410383 h 410383"/>
                  <a:gd name="connsiteX6-35" fmla="*/ 843904 w 961603"/>
                  <a:gd name="connsiteY6-36" fmla="*/ 384791 h 410383"/>
                  <a:gd name="connsiteX7-37" fmla="*/ 940797 w 961603"/>
                  <a:gd name="connsiteY7-38" fmla="*/ 171573 h 410383"/>
                  <a:gd name="connsiteX8-39" fmla="*/ 961603 w 961603"/>
                  <a:gd name="connsiteY8-40" fmla="*/ 106050 h 410383"/>
                  <a:gd name="connsiteX9-41" fmla="*/ 811146 w 961603"/>
                  <a:gd name="connsiteY9-42" fmla="*/ 128641 h 410383"/>
                  <a:gd name="connsiteX10-43" fmla="*/ 15814 w 961603"/>
                  <a:gd name="connsiteY10-44" fmla="*/ 1388 h 410383"/>
                  <a:gd name="connsiteX11-45" fmla="*/ 12850 w 961603"/>
                  <a:gd name="connsiteY11-46" fmla="*/ 0 h 410383"/>
                  <a:gd name="connsiteX0-47" fmla="*/ 12850 w 961603"/>
                  <a:gd name="connsiteY0-48" fmla="*/ 0 h 410383"/>
                  <a:gd name="connsiteX1-49" fmla="*/ 0 w 961603"/>
                  <a:gd name="connsiteY1-50" fmla="*/ 38310 h 410383"/>
                  <a:gd name="connsiteX2-51" fmla="*/ 54964 w 961603"/>
                  <a:gd name="connsiteY2-52" fmla="*/ 100049 h 410383"/>
                  <a:gd name="connsiteX3-53" fmla="*/ 450340 w 961603"/>
                  <a:gd name="connsiteY3-54" fmla="*/ 338242 h 410383"/>
                  <a:gd name="connsiteX4-55" fmla="*/ 792663 w 961603"/>
                  <a:gd name="connsiteY4-56" fmla="*/ 410076 h 410383"/>
                  <a:gd name="connsiteX5-57" fmla="*/ 821086 w 961603"/>
                  <a:gd name="connsiteY5-58" fmla="*/ 410383 h 410383"/>
                  <a:gd name="connsiteX6-59" fmla="*/ 843904 w 961603"/>
                  <a:gd name="connsiteY6-60" fmla="*/ 384791 h 410383"/>
                  <a:gd name="connsiteX7-61" fmla="*/ 947090 w 961603"/>
                  <a:gd name="connsiteY7-62" fmla="*/ 179550 h 410383"/>
                  <a:gd name="connsiteX8-63" fmla="*/ 961603 w 961603"/>
                  <a:gd name="connsiteY8-64" fmla="*/ 106050 h 410383"/>
                  <a:gd name="connsiteX9-65" fmla="*/ 811146 w 961603"/>
                  <a:gd name="connsiteY9-66" fmla="*/ 128641 h 410383"/>
                  <a:gd name="connsiteX10-67" fmla="*/ 15814 w 961603"/>
                  <a:gd name="connsiteY10-68" fmla="*/ 1388 h 410383"/>
                  <a:gd name="connsiteX11-69" fmla="*/ 12850 w 961603"/>
                  <a:gd name="connsiteY11-70" fmla="*/ 0 h 410383"/>
                  <a:gd name="connsiteX0-71" fmla="*/ 12850 w 961603"/>
                  <a:gd name="connsiteY0-72" fmla="*/ 0 h 410383"/>
                  <a:gd name="connsiteX1-73" fmla="*/ 0 w 961603"/>
                  <a:gd name="connsiteY1-74" fmla="*/ 38310 h 410383"/>
                  <a:gd name="connsiteX2-75" fmla="*/ 54964 w 961603"/>
                  <a:gd name="connsiteY2-76" fmla="*/ 100049 h 410383"/>
                  <a:gd name="connsiteX3-77" fmla="*/ 450340 w 961603"/>
                  <a:gd name="connsiteY3-78" fmla="*/ 338242 h 410383"/>
                  <a:gd name="connsiteX4-79" fmla="*/ 792663 w 961603"/>
                  <a:gd name="connsiteY4-80" fmla="*/ 410076 h 410383"/>
                  <a:gd name="connsiteX5-81" fmla="*/ 821086 w 961603"/>
                  <a:gd name="connsiteY5-82" fmla="*/ 410383 h 410383"/>
                  <a:gd name="connsiteX6-83" fmla="*/ 843904 w 961603"/>
                  <a:gd name="connsiteY6-84" fmla="*/ 384791 h 410383"/>
                  <a:gd name="connsiteX7-85" fmla="*/ 947090 w 961603"/>
                  <a:gd name="connsiteY7-86" fmla="*/ 179550 h 410383"/>
                  <a:gd name="connsiteX8-87" fmla="*/ 961603 w 961603"/>
                  <a:gd name="connsiteY8-88" fmla="*/ 106050 h 410383"/>
                  <a:gd name="connsiteX9-89" fmla="*/ 811146 w 961603"/>
                  <a:gd name="connsiteY9-90" fmla="*/ 128641 h 410383"/>
                  <a:gd name="connsiteX10-91" fmla="*/ 15814 w 961603"/>
                  <a:gd name="connsiteY10-92" fmla="*/ 1388 h 410383"/>
                  <a:gd name="connsiteX11-93" fmla="*/ 12850 w 961603"/>
                  <a:gd name="connsiteY11-94" fmla="*/ 0 h 410383"/>
                  <a:gd name="connsiteX0-95" fmla="*/ 38030 w 961603"/>
                  <a:gd name="connsiteY0-96" fmla="*/ 30512 h 408995"/>
                  <a:gd name="connsiteX1-97" fmla="*/ 0 w 961603"/>
                  <a:gd name="connsiteY1-98" fmla="*/ 36922 h 408995"/>
                  <a:gd name="connsiteX2-99" fmla="*/ 54964 w 961603"/>
                  <a:gd name="connsiteY2-100" fmla="*/ 98661 h 408995"/>
                  <a:gd name="connsiteX3-101" fmla="*/ 450340 w 961603"/>
                  <a:gd name="connsiteY3-102" fmla="*/ 336854 h 408995"/>
                  <a:gd name="connsiteX4-103" fmla="*/ 792663 w 961603"/>
                  <a:gd name="connsiteY4-104" fmla="*/ 408688 h 408995"/>
                  <a:gd name="connsiteX5-105" fmla="*/ 821086 w 961603"/>
                  <a:gd name="connsiteY5-106" fmla="*/ 408995 h 408995"/>
                  <a:gd name="connsiteX6-107" fmla="*/ 843904 w 961603"/>
                  <a:gd name="connsiteY6-108" fmla="*/ 383403 h 408995"/>
                  <a:gd name="connsiteX7-109" fmla="*/ 947090 w 961603"/>
                  <a:gd name="connsiteY7-110" fmla="*/ 178162 h 408995"/>
                  <a:gd name="connsiteX8-111" fmla="*/ 961603 w 961603"/>
                  <a:gd name="connsiteY8-112" fmla="*/ 104662 h 408995"/>
                  <a:gd name="connsiteX9-113" fmla="*/ 811146 w 961603"/>
                  <a:gd name="connsiteY9-114" fmla="*/ 127253 h 408995"/>
                  <a:gd name="connsiteX10-115" fmla="*/ 15814 w 961603"/>
                  <a:gd name="connsiteY10-116" fmla="*/ 0 h 408995"/>
                  <a:gd name="connsiteX11-117" fmla="*/ 38030 w 961603"/>
                  <a:gd name="connsiteY11-118" fmla="*/ 30512 h 408995"/>
                  <a:gd name="connsiteX0-119" fmla="*/ 38030 w 961603"/>
                  <a:gd name="connsiteY0-120" fmla="*/ 30512 h 408995"/>
                  <a:gd name="connsiteX1-121" fmla="*/ 0 w 961603"/>
                  <a:gd name="connsiteY1-122" fmla="*/ 36922 h 408995"/>
                  <a:gd name="connsiteX2-123" fmla="*/ 57883 w 961603"/>
                  <a:gd name="connsiteY2-124" fmla="*/ 127945 h 408995"/>
                  <a:gd name="connsiteX3-125" fmla="*/ 450340 w 961603"/>
                  <a:gd name="connsiteY3-126" fmla="*/ 336854 h 408995"/>
                  <a:gd name="connsiteX4-127" fmla="*/ 792663 w 961603"/>
                  <a:gd name="connsiteY4-128" fmla="*/ 408688 h 408995"/>
                  <a:gd name="connsiteX5-129" fmla="*/ 821086 w 961603"/>
                  <a:gd name="connsiteY5-130" fmla="*/ 408995 h 408995"/>
                  <a:gd name="connsiteX6-131" fmla="*/ 843904 w 961603"/>
                  <a:gd name="connsiteY6-132" fmla="*/ 383403 h 408995"/>
                  <a:gd name="connsiteX7-133" fmla="*/ 947090 w 961603"/>
                  <a:gd name="connsiteY7-134" fmla="*/ 178162 h 408995"/>
                  <a:gd name="connsiteX8-135" fmla="*/ 961603 w 961603"/>
                  <a:gd name="connsiteY8-136" fmla="*/ 104662 h 408995"/>
                  <a:gd name="connsiteX9-137" fmla="*/ 811146 w 961603"/>
                  <a:gd name="connsiteY9-138" fmla="*/ 127253 h 408995"/>
                  <a:gd name="connsiteX10-139" fmla="*/ 15814 w 961603"/>
                  <a:gd name="connsiteY10-140" fmla="*/ 0 h 408995"/>
                  <a:gd name="connsiteX11-141" fmla="*/ 38030 w 961603"/>
                  <a:gd name="connsiteY11-142" fmla="*/ 30512 h 408995"/>
                  <a:gd name="connsiteX0-143" fmla="*/ 22217 w 945790"/>
                  <a:gd name="connsiteY0-144" fmla="*/ 30512 h 408995"/>
                  <a:gd name="connsiteX1-145" fmla="*/ 8396 w 945790"/>
                  <a:gd name="connsiteY1-146" fmla="*/ 59066 h 408995"/>
                  <a:gd name="connsiteX2-147" fmla="*/ 42070 w 945790"/>
                  <a:gd name="connsiteY2-148" fmla="*/ 127945 h 408995"/>
                  <a:gd name="connsiteX3-149" fmla="*/ 434527 w 945790"/>
                  <a:gd name="connsiteY3-150" fmla="*/ 336854 h 408995"/>
                  <a:gd name="connsiteX4-151" fmla="*/ 776850 w 945790"/>
                  <a:gd name="connsiteY4-152" fmla="*/ 408688 h 408995"/>
                  <a:gd name="connsiteX5-153" fmla="*/ 805273 w 945790"/>
                  <a:gd name="connsiteY5-154" fmla="*/ 408995 h 408995"/>
                  <a:gd name="connsiteX6-155" fmla="*/ 828091 w 945790"/>
                  <a:gd name="connsiteY6-156" fmla="*/ 383403 h 408995"/>
                  <a:gd name="connsiteX7-157" fmla="*/ 931277 w 945790"/>
                  <a:gd name="connsiteY7-158" fmla="*/ 178162 h 408995"/>
                  <a:gd name="connsiteX8-159" fmla="*/ 945790 w 945790"/>
                  <a:gd name="connsiteY8-160" fmla="*/ 104662 h 408995"/>
                  <a:gd name="connsiteX9-161" fmla="*/ 795333 w 945790"/>
                  <a:gd name="connsiteY9-162" fmla="*/ 127253 h 408995"/>
                  <a:gd name="connsiteX10-163" fmla="*/ 1 w 945790"/>
                  <a:gd name="connsiteY10-164" fmla="*/ 0 h 408995"/>
                  <a:gd name="connsiteX11-165" fmla="*/ 22217 w 945790"/>
                  <a:gd name="connsiteY11-166" fmla="*/ 30512 h 408995"/>
                  <a:gd name="connsiteX0-167" fmla="*/ 22215 w 945788"/>
                  <a:gd name="connsiteY0-168" fmla="*/ 30512 h 408995"/>
                  <a:gd name="connsiteX1-169" fmla="*/ 8394 w 945788"/>
                  <a:gd name="connsiteY1-170" fmla="*/ 59066 h 408995"/>
                  <a:gd name="connsiteX2-171" fmla="*/ 42068 w 945788"/>
                  <a:gd name="connsiteY2-172" fmla="*/ 127945 h 408995"/>
                  <a:gd name="connsiteX3-173" fmla="*/ 434525 w 945788"/>
                  <a:gd name="connsiteY3-174" fmla="*/ 336854 h 408995"/>
                  <a:gd name="connsiteX4-175" fmla="*/ 776848 w 945788"/>
                  <a:gd name="connsiteY4-176" fmla="*/ 408688 h 408995"/>
                  <a:gd name="connsiteX5-177" fmla="*/ 805271 w 945788"/>
                  <a:gd name="connsiteY5-178" fmla="*/ 408995 h 408995"/>
                  <a:gd name="connsiteX6-179" fmla="*/ 828089 w 945788"/>
                  <a:gd name="connsiteY6-180" fmla="*/ 383403 h 408995"/>
                  <a:gd name="connsiteX7-181" fmla="*/ 931275 w 945788"/>
                  <a:gd name="connsiteY7-182" fmla="*/ 178162 h 408995"/>
                  <a:gd name="connsiteX8-183" fmla="*/ 945788 w 945788"/>
                  <a:gd name="connsiteY8-184" fmla="*/ 104662 h 408995"/>
                  <a:gd name="connsiteX9-185" fmla="*/ 795331 w 945788"/>
                  <a:gd name="connsiteY9-186" fmla="*/ 127253 h 408995"/>
                  <a:gd name="connsiteX10-187" fmla="*/ -1 w 945788"/>
                  <a:gd name="connsiteY10-188" fmla="*/ -1 h 408995"/>
                  <a:gd name="connsiteX11-189" fmla="*/ 22215 w 945788"/>
                  <a:gd name="connsiteY11-190" fmla="*/ 30512 h 4089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48699" name="矩形 30"/>
          <p:cNvSpPr/>
          <p:nvPr/>
        </p:nvSpPr>
        <p:spPr>
          <a:xfrm>
            <a:off x="3382048" y="3208267"/>
            <a:ext cx="671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及时躲到两个承重墙之间跨度最小的房间里如厕所、厨房等。也可躲避在桌、柜等家具下面 以及房间内侧的墙角，应选择室内结实、能掩护身体、且易于形成三角空间的物体旁。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0" name="文本框 31"/>
          <p:cNvSpPr txBox="1"/>
          <p:nvPr/>
        </p:nvSpPr>
        <p:spPr>
          <a:xfrm>
            <a:off x="3373372" y="2860566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ea typeface="黑体" panose="02010609060101010101" pitchFamily="49" charset="-122"/>
              </a:rPr>
              <a:t>就近躲在结实物体旁边</a:t>
            </a:r>
            <a:endParaRPr lang="zh-CN" altLang="en-US" b="1" dirty="0">
              <a:solidFill>
                <a:srgbClr val="E44D44"/>
              </a:solidFill>
              <a:ea typeface="黑体" panose="02010609060101010101" pitchFamily="49" charset="-122"/>
            </a:endParaRPr>
          </a:p>
        </p:txBody>
      </p:sp>
      <p:grpSp>
        <p:nvGrpSpPr>
          <p:cNvPr id="152" name="组合 53"/>
          <p:cNvGrpSpPr/>
          <p:nvPr/>
        </p:nvGrpSpPr>
        <p:grpSpPr>
          <a:xfrm>
            <a:off x="2764625" y="4050203"/>
            <a:ext cx="601482" cy="584775"/>
            <a:chOff x="2161310" y="1999412"/>
            <a:chExt cx="1197032" cy="1163782"/>
          </a:xfrm>
        </p:grpSpPr>
        <p:sp>
          <p:nvSpPr>
            <p:cNvPr id="1048701" name="椭圆 54"/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3" name="组合 55"/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1048702" name="椭圆 56"/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3" name="任意多边形 23"/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4" name="任意多边形 24"/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-1" fmla="*/ 19051 w 675542"/>
                  <a:gd name="connsiteY0-2" fmla="*/ 0 h 276412"/>
                  <a:gd name="connsiteX1-3" fmla="*/ 24338 w 675542"/>
                  <a:gd name="connsiteY1-4" fmla="*/ 1444 h 276412"/>
                  <a:gd name="connsiteX2-5" fmla="*/ 557306 w 675542"/>
                  <a:gd name="connsiteY2-6" fmla="*/ 55341 h 276412"/>
                  <a:gd name="connsiteX3-7" fmla="*/ 669922 w 675542"/>
                  <a:gd name="connsiteY3-8" fmla="*/ 51583 h 276412"/>
                  <a:gd name="connsiteX4-9" fmla="*/ 675542 w 675542"/>
                  <a:gd name="connsiteY4-10" fmla="*/ 107338 h 276412"/>
                  <a:gd name="connsiteX5-11" fmla="*/ 655406 w 675542"/>
                  <a:gd name="connsiteY5-12" fmla="*/ 207077 h 276412"/>
                  <a:gd name="connsiteX6-13" fmla="*/ 634687 w 675542"/>
                  <a:gd name="connsiteY6-14" fmla="*/ 218726 h 276412"/>
                  <a:gd name="connsiteX7-15" fmla="*/ 357556 w 675542"/>
                  <a:gd name="connsiteY7-16" fmla="*/ 276412 h 276412"/>
                  <a:gd name="connsiteX8-17" fmla="*/ 80426 w 675542"/>
                  <a:gd name="connsiteY8-18" fmla="*/ 218726 h 276412"/>
                  <a:gd name="connsiteX9-19" fmla="*/ 5749 w 675542"/>
                  <a:gd name="connsiteY9-20" fmla="*/ 188477 h 276412"/>
                  <a:gd name="connsiteX10-21" fmla="*/ 0 w 675542"/>
                  <a:gd name="connsiteY10-22" fmla="*/ 107338 h 276412"/>
                  <a:gd name="connsiteX11-23" fmla="*/ 6863 w 675542"/>
                  <a:gd name="connsiteY11-24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5" name="任意多边形 25"/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-1" fmla="*/ 12850 w 961603"/>
                  <a:gd name="connsiteY0-2" fmla="*/ 0 h 410383"/>
                  <a:gd name="connsiteX1-3" fmla="*/ 0 w 961603"/>
                  <a:gd name="connsiteY1-4" fmla="*/ 38310 h 410383"/>
                  <a:gd name="connsiteX2-5" fmla="*/ 54964 w 961603"/>
                  <a:gd name="connsiteY2-6" fmla="*/ 100049 h 410383"/>
                  <a:gd name="connsiteX3-7" fmla="*/ 450340 w 961603"/>
                  <a:gd name="connsiteY3-8" fmla="*/ 338242 h 410383"/>
                  <a:gd name="connsiteX4-9" fmla="*/ 792663 w 961603"/>
                  <a:gd name="connsiteY4-10" fmla="*/ 410076 h 410383"/>
                  <a:gd name="connsiteX5-11" fmla="*/ 821086 w 961603"/>
                  <a:gd name="connsiteY5-12" fmla="*/ 410383 h 410383"/>
                  <a:gd name="connsiteX6-13" fmla="*/ 843904 w 961603"/>
                  <a:gd name="connsiteY6-14" fmla="*/ 384791 h 410383"/>
                  <a:gd name="connsiteX7-15" fmla="*/ 924086 w 961603"/>
                  <a:gd name="connsiteY7-16" fmla="*/ 141875 h 410383"/>
                  <a:gd name="connsiteX8-17" fmla="*/ 961603 w 961603"/>
                  <a:gd name="connsiteY8-18" fmla="*/ 106050 h 410383"/>
                  <a:gd name="connsiteX9-19" fmla="*/ 811146 w 961603"/>
                  <a:gd name="connsiteY9-20" fmla="*/ 128641 h 410383"/>
                  <a:gd name="connsiteX10-21" fmla="*/ 15814 w 961603"/>
                  <a:gd name="connsiteY10-22" fmla="*/ 1388 h 410383"/>
                  <a:gd name="connsiteX11" fmla="*/ 12850 w 961603"/>
                  <a:gd name="connsiteY11" fmla="*/ 0 h 410383"/>
                  <a:gd name="connsiteX0-23" fmla="*/ 12850 w 961603"/>
                  <a:gd name="connsiteY0-24" fmla="*/ 0 h 410383"/>
                  <a:gd name="connsiteX1-25" fmla="*/ 0 w 961603"/>
                  <a:gd name="connsiteY1-26" fmla="*/ 38310 h 410383"/>
                  <a:gd name="connsiteX2-27" fmla="*/ 54964 w 961603"/>
                  <a:gd name="connsiteY2-28" fmla="*/ 100049 h 410383"/>
                  <a:gd name="connsiteX3-29" fmla="*/ 450340 w 961603"/>
                  <a:gd name="connsiteY3-30" fmla="*/ 338242 h 410383"/>
                  <a:gd name="connsiteX4-31" fmla="*/ 792663 w 961603"/>
                  <a:gd name="connsiteY4-32" fmla="*/ 410076 h 410383"/>
                  <a:gd name="connsiteX5-33" fmla="*/ 821086 w 961603"/>
                  <a:gd name="connsiteY5-34" fmla="*/ 410383 h 410383"/>
                  <a:gd name="connsiteX6-35" fmla="*/ 843904 w 961603"/>
                  <a:gd name="connsiteY6-36" fmla="*/ 384791 h 410383"/>
                  <a:gd name="connsiteX7-37" fmla="*/ 940797 w 961603"/>
                  <a:gd name="connsiteY7-38" fmla="*/ 171573 h 410383"/>
                  <a:gd name="connsiteX8-39" fmla="*/ 961603 w 961603"/>
                  <a:gd name="connsiteY8-40" fmla="*/ 106050 h 410383"/>
                  <a:gd name="connsiteX9-41" fmla="*/ 811146 w 961603"/>
                  <a:gd name="connsiteY9-42" fmla="*/ 128641 h 410383"/>
                  <a:gd name="connsiteX10-43" fmla="*/ 15814 w 961603"/>
                  <a:gd name="connsiteY10-44" fmla="*/ 1388 h 410383"/>
                  <a:gd name="connsiteX11-45" fmla="*/ 12850 w 961603"/>
                  <a:gd name="connsiteY11-46" fmla="*/ 0 h 410383"/>
                  <a:gd name="connsiteX0-47" fmla="*/ 12850 w 961603"/>
                  <a:gd name="connsiteY0-48" fmla="*/ 0 h 410383"/>
                  <a:gd name="connsiteX1-49" fmla="*/ 0 w 961603"/>
                  <a:gd name="connsiteY1-50" fmla="*/ 38310 h 410383"/>
                  <a:gd name="connsiteX2-51" fmla="*/ 54964 w 961603"/>
                  <a:gd name="connsiteY2-52" fmla="*/ 100049 h 410383"/>
                  <a:gd name="connsiteX3-53" fmla="*/ 450340 w 961603"/>
                  <a:gd name="connsiteY3-54" fmla="*/ 338242 h 410383"/>
                  <a:gd name="connsiteX4-55" fmla="*/ 792663 w 961603"/>
                  <a:gd name="connsiteY4-56" fmla="*/ 410076 h 410383"/>
                  <a:gd name="connsiteX5-57" fmla="*/ 821086 w 961603"/>
                  <a:gd name="connsiteY5-58" fmla="*/ 410383 h 410383"/>
                  <a:gd name="connsiteX6-59" fmla="*/ 843904 w 961603"/>
                  <a:gd name="connsiteY6-60" fmla="*/ 384791 h 410383"/>
                  <a:gd name="connsiteX7-61" fmla="*/ 947090 w 961603"/>
                  <a:gd name="connsiteY7-62" fmla="*/ 179550 h 410383"/>
                  <a:gd name="connsiteX8-63" fmla="*/ 961603 w 961603"/>
                  <a:gd name="connsiteY8-64" fmla="*/ 106050 h 410383"/>
                  <a:gd name="connsiteX9-65" fmla="*/ 811146 w 961603"/>
                  <a:gd name="connsiteY9-66" fmla="*/ 128641 h 410383"/>
                  <a:gd name="connsiteX10-67" fmla="*/ 15814 w 961603"/>
                  <a:gd name="connsiteY10-68" fmla="*/ 1388 h 410383"/>
                  <a:gd name="connsiteX11-69" fmla="*/ 12850 w 961603"/>
                  <a:gd name="connsiteY11-70" fmla="*/ 0 h 410383"/>
                  <a:gd name="connsiteX0-71" fmla="*/ 12850 w 961603"/>
                  <a:gd name="connsiteY0-72" fmla="*/ 0 h 410383"/>
                  <a:gd name="connsiteX1-73" fmla="*/ 0 w 961603"/>
                  <a:gd name="connsiteY1-74" fmla="*/ 38310 h 410383"/>
                  <a:gd name="connsiteX2-75" fmla="*/ 54964 w 961603"/>
                  <a:gd name="connsiteY2-76" fmla="*/ 100049 h 410383"/>
                  <a:gd name="connsiteX3-77" fmla="*/ 450340 w 961603"/>
                  <a:gd name="connsiteY3-78" fmla="*/ 338242 h 410383"/>
                  <a:gd name="connsiteX4-79" fmla="*/ 792663 w 961603"/>
                  <a:gd name="connsiteY4-80" fmla="*/ 410076 h 410383"/>
                  <a:gd name="connsiteX5-81" fmla="*/ 821086 w 961603"/>
                  <a:gd name="connsiteY5-82" fmla="*/ 410383 h 410383"/>
                  <a:gd name="connsiteX6-83" fmla="*/ 843904 w 961603"/>
                  <a:gd name="connsiteY6-84" fmla="*/ 384791 h 410383"/>
                  <a:gd name="connsiteX7-85" fmla="*/ 947090 w 961603"/>
                  <a:gd name="connsiteY7-86" fmla="*/ 179550 h 410383"/>
                  <a:gd name="connsiteX8-87" fmla="*/ 961603 w 961603"/>
                  <a:gd name="connsiteY8-88" fmla="*/ 106050 h 410383"/>
                  <a:gd name="connsiteX9-89" fmla="*/ 811146 w 961603"/>
                  <a:gd name="connsiteY9-90" fmla="*/ 128641 h 410383"/>
                  <a:gd name="connsiteX10-91" fmla="*/ 15814 w 961603"/>
                  <a:gd name="connsiteY10-92" fmla="*/ 1388 h 410383"/>
                  <a:gd name="connsiteX11-93" fmla="*/ 12850 w 961603"/>
                  <a:gd name="connsiteY11-94" fmla="*/ 0 h 410383"/>
                  <a:gd name="connsiteX0-95" fmla="*/ 38030 w 961603"/>
                  <a:gd name="connsiteY0-96" fmla="*/ 30512 h 408995"/>
                  <a:gd name="connsiteX1-97" fmla="*/ 0 w 961603"/>
                  <a:gd name="connsiteY1-98" fmla="*/ 36922 h 408995"/>
                  <a:gd name="connsiteX2-99" fmla="*/ 54964 w 961603"/>
                  <a:gd name="connsiteY2-100" fmla="*/ 98661 h 408995"/>
                  <a:gd name="connsiteX3-101" fmla="*/ 450340 w 961603"/>
                  <a:gd name="connsiteY3-102" fmla="*/ 336854 h 408995"/>
                  <a:gd name="connsiteX4-103" fmla="*/ 792663 w 961603"/>
                  <a:gd name="connsiteY4-104" fmla="*/ 408688 h 408995"/>
                  <a:gd name="connsiteX5-105" fmla="*/ 821086 w 961603"/>
                  <a:gd name="connsiteY5-106" fmla="*/ 408995 h 408995"/>
                  <a:gd name="connsiteX6-107" fmla="*/ 843904 w 961603"/>
                  <a:gd name="connsiteY6-108" fmla="*/ 383403 h 408995"/>
                  <a:gd name="connsiteX7-109" fmla="*/ 947090 w 961603"/>
                  <a:gd name="connsiteY7-110" fmla="*/ 178162 h 408995"/>
                  <a:gd name="connsiteX8-111" fmla="*/ 961603 w 961603"/>
                  <a:gd name="connsiteY8-112" fmla="*/ 104662 h 408995"/>
                  <a:gd name="connsiteX9-113" fmla="*/ 811146 w 961603"/>
                  <a:gd name="connsiteY9-114" fmla="*/ 127253 h 408995"/>
                  <a:gd name="connsiteX10-115" fmla="*/ 15814 w 961603"/>
                  <a:gd name="connsiteY10-116" fmla="*/ 0 h 408995"/>
                  <a:gd name="connsiteX11-117" fmla="*/ 38030 w 961603"/>
                  <a:gd name="connsiteY11-118" fmla="*/ 30512 h 408995"/>
                  <a:gd name="connsiteX0-119" fmla="*/ 38030 w 961603"/>
                  <a:gd name="connsiteY0-120" fmla="*/ 30512 h 408995"/>
                  <a:gd name="connsiteX1-121" fmla="*/ 0 w 961603"/>
                  <a:gd name="connsiteY1-122" fmla="*/ 36922 h 408995"/>
                  <a:gd name="connsiteX2-123" fmla="*/ 57883 w 961603"/>
                  <a:gd name="connsiteY2-124" fmla="*/ 127945 h 408995"/>
                  <a:gd name="connsiteX3-125" fmla="*/ 450340 w 961603"/>
                  <a:gd name="connsiteY3-126" fmla="*/ 336854 h 408995"/>
                  <a:gd name="connsiteX4-127" fmla="*/ 792663 w 961603"/>
                  <a:gd name="connsiteY4-128" fmla="*/ 408688 h 408995"/>
                  <a:gd name="connsiteX5-129" fmla="*/ 821086 w 961603"/>
                  <a:gd name="connsiteY5-130" fmla="*/ 408995 h 408995"/>
                  <a:gd name="connsiteX6-131" fmla="*/ 843904 w 961603"/>
                  <a:gd name="connsiteY6-132" fmla="*/ 383403 h 408995"/>
                  <a:gd name="connsiteX7-133" fmla="*/ 947090 w 961603"/>
                  <a:gd name="connsiteY7-134" fmla="*/ 178162 h 408995"/>
                  <a:gd name="connsiteX8-135" fmla="*/ 961603 w 961603"/>
                  <a:gd name="connsiteY8-136" fmla="*/ 104662 h 408995"/>
                  <a:gd name="connsiteX9-137" fmla="*/ 811146 w 961603"/>
                  <a:gd name="connsiteY9-138" fmla="*/ 127253 h 408995"/>
                  <a:gd name="connsiteX10-139" fmla="*/ 15814 w 961603"/>
                  <a:gd name="connsiteY10-140" fmla="*/ 0 h 408995"/>
                  <a:gd name="connsiteX11-141" fmla="*/ 38030 w 961603"/>
                  <a:gd name="connsiteY11-142" fmla="*/ 30512 h 408995"/>
                  <a:gd name="connsiteX0-143" fmla="*/ 22217 w 945790"/>
                  <a:gd name="connsiteY0-144" fmla="*/ 30512 h 408995"/>
                  <a:gd name="connsiteX1-145" fmla="*/ 8396 w 945790"/>
                  <a:gd name="connsiteY1-146" fmla="*/ 59066 h 408995"/>
                  <a:gd name="connsiteX2-147" fmla="*/ 42070 w 945790"/>
                  <a:gd name="connsiteY2-148" fmla="*/ 127945 h 408995"/>
                  <a:gd name="connsiteX3-149" fmla="*/ 434527 w 945790"/>
                  <a:gd name="connsiteY3-150" fmla="*/ 336854 h 408995"/>
                  <a:gd name="connsiteX4-151" fmla="*/ 776850 w 945790"/>
                  <a:gd name="connsiteY4-152" fmla="*/ 408688 h 408995"/>
                  <a:gd name="connsiteX5-153" fmla="*/ 805273 w 945790"/>
                  <a:gd name="connsiteY5-154" fmla="*/ 408995 h 408995"/>
                  <a:gd name="connsiteX6-155" fmla="*/ 828091 w 945790"/>
                  <a:gd name="connsiteY6-156" fmla="*/ 383403 h 408995"/>
                  <a:gd name="connsiteX7-157" fmla="*/ 931277 w 945790"/>
                  <a:gd name="connsiteY7-158" fmla="*/ 178162 h 408995"/>
                  <a:gd name="connsiteX8-159" fmla="*/ 945790 w 945790"/>
                  <a:gd name="connsiteY8-160" fmla="*/ 104662 h 408995"/>
                  <a:gd name="connsiteX9-161" fmla="*/ 795333 w 945790"/>
                  <a:gd name="connsiteY9-162" fmla="*/ 127253 h 408995"/>
                  <a:gd name="connsiteX10-163" fmla="*/ 1 w 945790"/>
                  <a:gd name="connsiteY10-164" fmla="*/ 0 h 408995"/>
                  <a:gd name="connsiteX11-165" fmla="*/ 22217 w 945790"/>
                  <a:gd name="connsiteY11-166" fmla="*/ 30512 h 408995"/>
                  <a:gd name="connsiteX0-167" fmla="*/ 22215 w 945788"/>
                  <a:gd name="connsiteY0-168" fmla="*/ 30512 h 408995"/>
                  <a:gd name="connsiteX1-169" fmla="*/ 8394 w 945788"/>
                  <a:gd name="connsiteY1-170" fmla="*/ 59066 h 408995"/>
                  <a:gd name="connsiteX2-171" fmla="*/ 42068 w 945788"/>
                  <a:gd name="connsiteY2-172" fmla="*/ 127945 h 408995"/>
                  <a:gd name="connsiteX3-173" fmla="*/ 434525 w 945788"/>
                  <a:gd name="connsiteY3-174" fmla="*/ 336854 h 408995"/>
                  <a:gd name="connsiteX4-175" fmla="*/ 776848 w 945788"/>
                  <a:gd name="connsiteY4-176" fmla="*/ 408688 h 408995"/>
                  <a:gd name="connsiteX5-177" fmla="*/ 805271 w 945788"/>
                  <a:gd name="connsiteY5-178" fmla="*/ 408995 h 408995"/>
                  <a:gd name="connsiteX6-179" fmla="*/ 828089 w 945788"/>
                  <a:gd name="connsiteY6-180" fmla="*/ 383403 h 408995"/>
                  <a:gd name="connsiteX7-181" fmla="*/ 931275 w 945788"/>
                  <a:gd name="connsiteY7-182" fmla="*/ 178162 h 408995"/>
                  <a:gd name="connsiteX8-183" fmla="*/ 945788 w 945788"/>
                  <a:gd name="connsiteY8-184" fmla="*/ 104662 h 408995"/>
                  <a:gd name="connsiteX9-185" fmla="*/ 795331 w 945788"/>
                  <a:gd name="connsiteY9-186" fmla="*/ 127253 h 408995"/>
                  <a:gd name="connsiteX10-187" fmla="*/ -1 w 945788"/>
                  <a:gd name="connsiteY10-188" fmla="*/ -1 h 408995"/>
                  <a:gd name="connsiteX11-189" fmla="*/ 22215 w 945788"/>
                  <a:gd name="connsiteY11-190" fmla="*/ 30512 h 4089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48706" name="文本框 61"/>
          <p:cNvSpPr txBox="1"/>
          <p:nvPr/>
        </p:nvSpPr>
        <p:spPr>
          <a:xfrm>
            <a:off x="3373372" y="4172238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ea typeface="黑体" panose="02010609060101010101" pitchFamily="49" charset="-122"/>
              </a:rPr>
              <a:t>蹲下或坐下，尽量蜷曲身体</a:t>
            </a:r>
            <a:endParaRPr lang="zh-CN" altLang="en-US" b="1" dirty="0">
              <a:solidFill>
                <a:srgbClr val="E44D44"/>
              </a:solidFill>
              <a:ea typeface="黑体" panose="02010609060101010101" pitchFamily="49" charset="-122"/>
            </a:endParaRPr>
          </a:p>
        </p:txBody>
      </p:sp>
      <p:sp>
        <p:nvSpPr>
          <p:cNvPr id="1048707" name="矩形 62"/>
          <p:cNvSpPr/>
          <p:nvPr/>
        </p:nvSpPr>
        <p:spPr>
          <a:xfrm>
            <a:off x="3382048" y="4541570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身体应采取的姿势：伏而待定，，降低身体重心。抓住桌腿等牢固的物体。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72"/>
          <p:cNvGrpSpPr/>
          <p:nvPr/>
        </p:nvGrpSpPr>
        <p:grpSpPr>
          <a:xfrm>
            <a:off x="2764556" y="5100876"/>
            <a:ext cx="601482" cy="584775"/>
            <a:chOff x="2161310" y="1999412"/>
            <a:chExt cx="1197032" cy="1163782"/>
          </a:xfrm>
        </p:grpSpPr>
        <p:sp>
          <p:nvSpPr>
            <p:cNvPr id="1048708" name="椭圆 73"/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74"/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1048709" name="椭圆 75"/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10" name="任意多边形 23"/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11" name="任意多边形 24"/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-1" fmla="*/ 19051 w 675542"/>
                  <a:gd name="connsiteY0-2" fmla="*/ 0 h 276412"/>
                  <a:gd name="connsiteX1-3" fmla="*/ 24338 w 675542"/>
                  <a:gd name="connsiteY1-4" fmla="*/ 1444 h 276412"/>
                  <a:gd name="connsiteX2-5" fmla="*/ 557306 w 675542"/>
                  <a:gd name="connsiteY2-6" fmla="*/ 55341 h 276412"/>
                  <a:gd name="connsiteX3-7" fmla="*/ 669922 w 675542"/>
                  <a:gd name="connsiteY3-8" fmla="*/ 51583 h 276412"/>
                  <a:gd name="connsiteX4-9" fmla="*/ 675542 w 675542"/>
                  <a:gd name="connsiteY4-10" fmla="*/ 107338 h 276412"/>
                  <a:gd name="connsiteX5-11" fmla="*/ 655406 w 675542"/>
                  <a:gd name="connsiteY5-12" fmla="*/ 207077 h 276412"/>
                  <a:gd name="connsiteX6-13" fmla="*/ 634687 w 675542"/>
                  <a:gd name="connsiteY6-14" fmla="*/ 218726 h 276412"/>
                  <a:gd name="connsiteX7-15" fmla="*/ 357556 w 675542"/>
                  <a:gd name="connsiteY7-16" fmla="*/ 276412 h 276412"/>
                  <a:gd name="connsiteX8-17" fmla="*/ 80426 w 675542"/>
                  <a:gd name="connsiteY8-18" fmla="*/ 218726 h 276412"/>
                  <a:gd name="connsiteX9-19" fmla="*/ 5749 w 675542"/>
                  <a:gd name="connsiteY9-20" fmla="*/ 188477 h 276412"/>
                  <a:gd name="connsiteX10-21" fmla="*/ 0 w 675542"/>
                  <a:gd name="connsiteY10-22" fmla="*/ 107338 h 276412"/>
                  <a:gd name="connsiteX11-23" fmla="*/ 6863 w 675542"/>
                  <a:gd name="connsiteY11-24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12" name="任意多边形 25"/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-1" fmla="*/ 12850 w 961603"/>
                  <a:gd name="connsiteY0-2" fmla="*/ 0 h 410383"/>
                  <a:gd name="connsiteX1-3" fmla="*/ 0 w 961603"/>
                  <a:gd name="connsiteY1-4" fmla="*/ 38310 h 410383"/>
                  <a:gd name="connsiteX2-5" fmla="*/ 54964 w 961603"/>
                  <a:gd name="connsiteY2-6" fmla="*/ 100049 h 410383"/>
                  <a:gd name="connsiteX3-7" fmla="*/ 450340 w 961603"/>
                  <a:gd name="connsiteY3-8" fmla="*/ 338242 h 410383"/>
                  <a:gd name="connsiteX4-9" fmla="*/ 792663 w 961603"/>
                  <a:gd name="connsiteY4-10" fmla="*/ 410076 h 410383"/>
                  <a:gd name="connsiteX5-11" fmla="*/ 821086 w 961603"/>
                  <a:gd name="connsiteY5-12" fmla="*/ 410383 h 410383"/>
                  <a:gd name="connsiteX6-13" fmla="*/ 843904 w 961603"/>
                  <a:gd name="connsiteY6-14" fmla="*/ 384791 h 410383"/>
                  <a:gd name="connsiteX7-15" fmla="*/ 924086 w 961603"/>
                  <a:gd name="connsiteY7-16" fmla="*/ 141875 h 410383"/>
                  <a:gd name="connsiteX8-17" fmla="*/ 961603 w 961603"/>
                  <a:gd name="connsiteY8-18" fmla="*/ 106050 h 410383"/>
                  <a:gd name="connsiteX9-19" fmla="*/ 811146 w 961603"/>
                  <a:gd name="connsiteY9-20" fmla="*/ 128641 h 410383"/>
                  <a:gd name="connsiteX10-21" fmla="*/ 15814 w 961603"/>
                  <a:gd name="connsiteY10-22" fmla="*/ 1388 h 410383"/>
                  <a:gd name="connsiteX11" fmla="*/ 12850 w 961603"/>
                  <a:gd name="connsiteY11" fmla="*/ 0 h 410383"/>
                  <a:gd name="connsiteX0-23" fmla="*/ 12850 w 961603"/>
                  <a:gd name="connsiteY0-24" fmla="*/ 0 h 410383"/>
                  <a:gd name="connsiteX1-25" fmla="*/ 0 w 961603"/>
                  <a:gd name="connsiteY1-26" fmla="*/ 38310 h 410383"/>
                  <a:gd name="connsiteX2-27" fmla="*/ 54964 w 961603"/>
                  <a:gd name="connsiteY2-28" fmla="*/ 100049 h 410383"/>
                  <a:gd name="connsiteX3-29" fmla="*/ 450340 w 961603"/>
                  <a:gd name="connsiteY3-30" fmla="*/ 338242 h 410383"/>
                  <a:gd name="connsiteX4-31" fmla="*/ 792663 w 961603"/>
                  <a:gd name="connsiteY4-32" fmla="*/ 410076 h 410383"/>
                  <a:gd name="connsiteX5-33" fmla="*/ 821086 w 961603"/>
                  <a:gd name="connsiteY5-34" fmla="*/ 410383 h 410383"/>
                  <a:gd name="connsiteX6-35" fmla="*/ 843904 w 961603"/>
                  <a:gd name="connsiteY6-36" fmla="*/ 384791 h 410383"/>
                  <a:gd name="connsiteX7-37" fmla="*/ 940797 w 961603"/>
                  <a:gd name="connsiteY7-38" fmla="*/ 171573 h 410383"/>
                  <a:gd name="connsiteX8-39" fmla="*/ 961603 w 961603"/>
                  <a:gd name="connsiteY8-40" fmla="*/ 106050 h 410383"/>
                  <a:gd name="connsiteX9-41" fmla="*/ 811146 w 961603"/>
                  <a:gd name="connsiteY9-42" fmla="*/ 128641 h 410383"/>
                  <a:gd name="connsiteX10-43" fmla="*/ 15814 w 961603"/>
                  <a:gd name="connsiteY10-44" fmla="*/ 1388 h 410383"/>
                  <a:gd name="connsiteX11-45" fmla="*/ 12850 w 961603"/>
                  <a:gd name="connsiteY11-46" fmla="*/ 0 h 410383"/>
                  <a:gd name="connsiteX0-47" fmla="*/ 12850 w 961603"/>
                  <a:gd name="connsiteY0-48" fmla="*/ 0 h 410383"/>
                  <a:gd name="connsiteX1-49" fmla="*/ 0 w 961603"/>
                  <a:gd name="connsiteY1-50" fmla="*/ 38310 h 410383"/>
                  <a:gd name="connsiteX2-51" fmla="*/ 54964 w 961603"/>
                  <a:gd name="connsiteY2-52" fmla="*/ 100049 h 410383"/>
                  <a:gd name="connsiteX3-53" fmla="*/ 450340 w 961603"/>
                  <a:gd name="connsiteY3-54" fmla="*/ 338242 h 410383"/>
                  <a:gd name="connsiteX4-55" fmla="*/ 792663 w 961603"/>
                  <a:gd name="connsiteY4-56" fmla="*/ 410076 h 410383"/>
                  <a:gd name="connsiteX5-57" fmla="*/ 821086 w 961603"/>
                  <a:gd name="connsiteY5-58" fmla="*/ 410383 h 410383"/>
                  <a:gd name="connsiteX6-59" fmla="*/ 843904 w 961603"/>
                  <a:gd name="connsiteY6-60" fmla="*/ 384791 h 410383"/>
                  <a:gd name="connsiteX7-61" fmla="*/ 947090 w 961603"/>
                  <a:gd name="connsiteY7-62" fmla="*/ 179550 h 410383"/>
                  <a:gd name="connsiteX8-63" fmla="*/ 961603 w 961603"/>
                  <a:gd name="connsiteY8-64" fmla="*/ 106050 h 410383"/>
                  <a:gd name="connsiteX9-65" fmla="*/ 811146 w 961603"/>
                  <a:gd name="connsiteY9-66" fmla="*/ 128641 h 410383"/>
                  <a:gd name="connsiteX10-67" fmla="*/ 15814 w 961603"/>
                  <a:gd name="connsiteY10-68" fmla="*/ 1388 h 410383"/>
                  <a:gd name="connsiteX11-69" fmla="*/ 12850 w 961603"/>
                  <a:gd name="connsiteY11-70" fmla="*/ 0 h 410383"/>
                  <a:gd name="connsiteX0-71" fmla="*/ 12850 w 961603"/>
                  <a:gd name="connsiteY0-72" fmla="*/ 0 h 410383"/>
                  <a:gd name="connsiteX1-73" fmla="*/ 0 w 961603"/>
                  <a:gd name="connsiteY1-74" fmla="*/ 38310 h 410383"/>
                  <a:gd name="connsiteX2-75" fmla="*/ 54964 w 961603"/>
                  <a:gd name="connsiteY2-76" fmla="*/ 100049 h 410383"/>
                  <a:gd name="connsiteX3-77" fmla="*/ 450340 w 961603"/>
                  <a:gd name="connsiteY3-78" fmla="*/ 338242 h 410383"/>
                  <a:gd name="connsiteX4-79" fmla="*/ 792663 w 961603"/>
                  <a:gd name="connsiteY4-80" fmla="*/ 410076 h 410383"/>
                  <a:gd name="connsiteX5-81" fmla="*/ 821086 w 961603"/>
                  <a:gd name="connsiteY5-82" fmla="*/ 410383 h 410383"/>
                  <a:gd name="connsiteX6-83" fmla="*/ 843904 w 961603"/>
                  <a:gd name="connsiteY6-84" fmla="*/ 384791 h 410383"/>
                  <a:gd name="connsiteX7-85" fmla="*/ 947090 w 961603"/>
                  <a:gd name="connsiteY7-86" fmla="*/ 179550 h 410383"/>
                  <a:gd name="connsiteX8-87" fmla="*/ 961603 w 961603"/>
                  <a:gd name="connsiteY8-88" fmla="*/ 106050 h 410383"/>
                  <a:gd name="connsiteX9-89" fmla="*/ 811146 w 961603"/>
                  <a:gd name="connsiteY9-90" fmla="*/ 128641 h 410383"/>
                  <a:gd name="connsiteX10-91" fmla="*/ 15814 w 961603"/>
                  <a:gd name="connsiteY10-92" fmla="*/ 1388 h 410383"/>
                  <a:gd name="connsiteX11-93" fmla="*/ 12850 w 961603"/>
                  <a:gd name="connsiteY11-94" fmla="*/ 0 h 410383"/>
                  <a:gd name="connsiteX0-95" fmla="*/ 38030 w 961603"/>
                  <a:gd name="connsiteY0-96" fmla="*/ 30512 h 408995"/>
                  <a:gd name="connsiteX1-97" fmla="*/ 0 w 961603"/>
                  <a:gd name="connsiteY1-98" fmla="*/ 36922 h 408995"/>
                  <a:gd name="connsiteX2-99" fmla="*/ 54964 w 961603"/>
                  <a:gd name="connsiteY2-100" fmla="*/ 98661 h 408995"/>
                  <a:gd name="connsiteX3-101" fmla="*/ 450340 w 961603"/>
                  <a:gd name="connsiteY3-102" fmla="*/ 336854 h 408995"/>
                  <a:gd name="connsiteX4-103" fmla="*/ 792663 w 961603"/>
                  <a:gd name="connsiteY4-104" fmla="*/ 408688 h 408995"/>
                  <a:gd name="connsiteX5-105" fmla="*/ 821086 w 961603"/>
                  <a:gd name="connsiteY5-106" fmla="*/ 408995 h 408995"/>
                  <a:gd name="connsiteX6-107" fmla="*/ 843904 w 961603"/>
                  <a:gd name="connsiteY6-108" fmla="*/ 383403 h 408995"/>
                  <a:gd name="connsiteX7-109" fmla="*/ 947090 w 961603"/>
                  <a:gd name="connsiteY7-110" fmla="*/ 178162 h 408995"/>
                  <a:gd name="connsiteX8-111" fmla="*/ 961603 w 961603"/>
                  <a:gd name="connsiteY8-112" fmla="*/ 104662 h 408995"/>
                  <a:gd name="connsiteX9-113" fmla="*/ 811146 w 961603"/>
                  <a:gd name="connsiteY9-114" fmla="*/ 127253 h 408995"/>
                  <a:gd name="connsiteX10-115" fmla="*/ 15814 w 961603"/>
                  <a:gd name="connsiteY10-116" fmla="*/ 0 h 408995"/>
                  <a:gd name="connsiteX11-117" fmla="*/ 38030 w 961603"/>
                  <a:gd name="connsiteY11-118" fmla="*/ 30512 h 408995"/>
                  <a:gd name="connsiteX0-119" fmla="*/ 38030 w 961603"/>
                  <a:gd name="connsiteY0-120" fmla="*/ 30512 h 408995"/>
                  <a:gd name="connsiteX1-121" fmla="*/ 0 w 961603"/>
                  <a:gd name="connsiteY1-122" fmla="*/ 36922 h 408995"/>
                  <a:gd name="connsiteX2-123" fmla="*/ 57883 w 961603"/>
                  <a:gd name="connsiteY2-124" fmla="*/ 127945 h 408995"/>
                  <a:gd name="connsiteX3-125" fmla="*/ 450340 w 961603"/>
                  <a:gd name="connsiteY3-126" fmla="*/ 336854 h 408995"/>
                  <a:gd name="connsiteX4-127" fmla="*/ 792663 w 961603"/>
                  <a:gd name="connsiteY4-128" fmla="*/ 408688 h 408995"/>
                  <a:gd name="connsiteX5-129" fmla="*/ 821086 w 961603"/>
                  <a:gd name="connsiteY5-130" fmla="*/ 408995 h 408995"/>
                  <a:gd name="connsiteX6-131" fmla="*/ 843904 w 961603"/>
                  <a:gd name="connsiteY6-132" fmla="*/ 383403 h 408995"/>
                  <a:gd name="connsiteX7-133" fmla="*/ 947090 w 961603"/>
                  <a:gd name="connsiteY7-134" fmla="*/ 178162 h 408995"/>
                  <a:gd name="connsiteX8-135" fmla="*/ 961603 w 961603"/>
                  <a:gd name="connsiteY8-136" fmla="*/ 104662 h 408995"/>
                  <a:gd name="connsiteX9-137" fmla="*/ 811146 w 961603"/>
                  <a:gd name="connsiteY9-138" fmla="*/ 127253 h 408995"/>
                  <a:gd name="connsiteX10-139" fmla="*/ 15814 w 961603"/>
                  <a:gd name="connsiteY10-140" fmla="*/ 0 h 408995"/>
                  <a:gd name="connsiteX11-141" fmla="*/ 38030 w 961603"/>
                  <a:gd name="connsiteY11-142" fmla="*/ 30512 h 408995"/>
                  <a:gd name="connsiteX0-143" fmla="*/ 22217 w 945790"/>
                  <a:gd name="connsiteY0-144" fmla="*/ 30512 h 408995"/>
                  <a:gd name="connsiteX1-145" fmla="*/ 8396 w 945790"/>
                  <a:gd name="connsiteY1-146" fmla="*/ 59066 h 408995"/>
                  <a:gd name="connsiteX2-147" fmla="*/ 42070 w 945790"/>
                  <a:gd name="connsiteY2-148" fmla="*/ 127945 h 408995"/>
                  <a:gd name="connsiteX3-149" fmla="*/ 434527 w 945790"/>
                  <a:gd name="connsiteY3-150" fmla="*/ 336854 h 408995"/>
                  <a:gd name="connsiteX4-151" fmla="*/ 776850 w 945790"/>
                  <a:gd name="connsiteY4-152" fmla="*/ 408688 h 408995"/>
                  <a:gd name="connsiteX5-153" fmla="*/ 805273 w 945790"/>
                  <a:gd name="connsiteY5-154" fmla="*/ 408995 h 408995"/>
                  <a:gd name="connsiteX6-155" fmla="*/ 828091 w 945790"/>
                  <a:gd name="connsiteY6-156" fmla="*/ 383403 h 408995"/>
                  <a:gd name="connsiteX7-157" fmla="*/ 931277 w 945790"/>
                  <a:gd name="connsiteY7-158" fmla="*/ 178162 h 408995"/>
                  <a:gd name="connsiteX8-159" fmla="*/ 945790 w 945790"/>
                  <a:gd name="connsiteY8-160" fmla="*/ 104662 h 408995"/>
                  <a:gd name="connsiteX9-161" fmla="*/ 795333 w 945790"/>
                  <a:gd name="connsiteY9-162" fmla="*/ 127253 h 408995"/>
                  <a:gd name="connsiteX10-163" fmla="*/ 1 w 945790"/>
                  <a:gd name="connsiteY10-164" fmla="*/ 0 h 408995"/>
                  <a:gd name="connsiteX11-165" fmla="*/ 22217 w 945790"/>
                  <a:gd name="connsiteY11-166" fmla="*/ 30512 h 408995"/>
                  <a:gd name="connsiteX0-167" fmla="*/ 22215 w 945788"/>
                  <a:gd name="connsiteY0-168" fmla="*/ 30512 h 408995"/>
                  <a:gd name="connsiteX1-169" fmla="*/ 8394 w 945788"/>
                  <a:gd name="connsiteY1-170" fmla="*/ 59066 h 408995"/>
                  <a:gd name="connsiteX2-171" fmla="*/ 42068 w 945788"/>
                  <a:gd name="connsiteY2-172" fmla="*/ 127945 h 408995"/>
                  <a:gd name="connsiteX3-173" fmla="*/ 434525 w 945788"/>
                  <a:gd name="connsiteY3-174" fmla="*/ 336854 h 408995"/>
                  <a:gd name="connsiteX4-175" fmla="*/ 776848 w 945788"/>
                  <a:gd name="connsiteY4-176" fmla="*/ 408688 h 408995"/>
                  <a:gd name="connsiteX5-177" fmla="*/ 805271 w 945788"/>
                  <a:gd name="connsiteY5-178" fmla="*/ 408995 h 408995"/>
                  <a:gd name="connsiteX6-179" fmla="*/ 828089 w 945788"/>
                  <a:gd name="connsiteY6-180" fmla="*/ 383403 h 408995"/>
                  <a:gd name="connsiteX7-181" fmla="*/ 931275 w 945788"/>
                  <a:gd name="connsiteY7-182" fmla="*/ 178162 h 408995"/>
                  <a:gd name="connsiteX8-183" fmla="*/ 945788 w 945788"/>
                  <a:gd name="connsiteY8-184" fmla="*/ 104662 h 408995"/>
                  <a:gd name="connsiteX9-185" fmla="*/ 795331 w 945788"/>
                  <a:gd name="connsiteY9-186" fmla="*/ 127253 h 408995"/>
                  <a:gd name="connsiteX10-187" fmla="*/ -1 w 945788"/>
                  <a:gd name="connsiteY10-188" fmla="*/ -1 h 408995"/>
                  <a:gd name="connsiteX11-189" fmla="*/ 22215 w 945788"/>
                  <a:gd name="connsiteY11-190" fmla="*/ 30512 h 4089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48713" name="文本框 79"/>
          <p:cNvSpPr txBox="1"/>
          <p:nvPr/>
        </p:nvSpPr>
        <p:spPr>
          <a:xfrm>
            <a:off x="3373303" y="5222911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ea typeface="黑体" panose="02010609060101010101" pitchFamily="49" charset="-122"/>
              </a:rPr>
              <a:t>保护头颈、眼睛，掩住口鼻</a:t>
            </a:r>
            <a:endParaRPr lang="zh-CN" altLang="en-US" b="1" dirty="0">
              <a:solidFill>
                <a:srgbClr val="E44D44"/>
              </a:solidFill>
              <a:ea typeface="黑体" panose="02010609060101010101" pitchFamily="49" charset="-122"/>
            </a:endParaRPr>
          </a:p>
        </p:txBody>
      </p:sp>
      <p:sp>
        <p:nvSpPr>
          <p:cNvPr id="1048714" name="矩形 80"/>
          <p:cNvSpPr/>
          <p:nvPr/>
        </p:nvSpPr>
        <p:spPr>
          <a:xfrm>
            <a:off x="3381979" y="5592243"/>
            <a:ext cx="4432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用被褥、枕头、脸盆等物护住头部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2" grpId="0"/>
      <p:bldP spid="1048693" grpId="0"/>
      <p:bldP spid="1048699" grpId="0"/>
      <p:bldP spid="1048700" grpId="0"/>
      <p:bldP spid="1048706" grpId="0"/>
      <p:bldP spid="1048707" grpId="0"/>
      <p:bldP spid="1048713" grpId="0"/>
      <p:bldP spid="10487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60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15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16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61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17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18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62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19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20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21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18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9" name="文本框 60"/>
          <p:cNvSpPr txBox="1"/>
          <p:nvPr/>
        </p:nvSpPr>
        <p:spPr>
          <a:xfrm>
            <a:off x="3959927" y="1235154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为什么地震瞬间不宜夺路而逃呢？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20" name="矩形 30"/>
          <p:cNvSpPr/>
          <p:nvPr/>
        </p:nvSpPr>
        <p:spPr>
          <a:xfrm>
            <a:off x="4063036" y="1887901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大地震时，人们在房中被摇晃甚至抛甩，站立和跑动都十分困难。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1" name="矩形 62"/>
          <p:cNvSpPr/>
          <p:nvPr/>
        </p:nvSpPr>
        <p:spPr>
          <a:xfrm>
            <a:off x="4063036" y="2286092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地震时人们进入或离开建筑物时，被砸死砸伤的可能性最大。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2" name="矩形 80"/>
          <p:cNvSpPr/>
          <p:nvPr/>
        </p:nvSpPr>
        <p:spPr>
          <a:xfrm>
            <a:off x="4062967" y="2701248"/>
            <a:ext cx="621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现在城市居民多住高层楼房，根本来不及跑到楼外，反倒会因楼道中的拥挤践踏造成伤亡。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3" name="矩形 51"/>
          <p:cNvSpPr/>
          <p:nvPr/>
        </p:nvSpPr>
        <p:spPr>
          <a:xfrm>
            <a:off x="4062967" y="3380606"/>
            <a:ext cx="6214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除在低层人员外，不要跳窗跳楼。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4" name="矩形 64"/>
          <p:cNvSpPr/>
          <p:nvPr/>
        </p:nvSpPr>
        <p:spPr>
          <a:xfrm>
            <a:off x="3832319" y="3817439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伏而待定，伺机而逃才是上上策！！</a:t>
            </a:r>
            <a:endParaRPr lang="zh-CN" altLang="en-US" sz="24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22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17" y="1185584"/>
            <a:ext cx="3063702" cy="3063702"/>
          </a:xfrm>
          <a:prstGeom prst="rect">
            <a:avLst/>
          </a:prstGeom>
        </p:spPr>
      </p:pic>
      <p:grpSp>
        <p:nvGrpSpPr>
          <p:cNvPr id="163" name="组合 20"/>
          <p:cNvGrpSpPr/>
          <p:nvPr/>
        </p:nvGrpSpPr>
        <p:grpSpPr>
          <a:xfrm>
            <a:off x="1151541" y="4587797"/>
            <a:ext cx="862741" cy="1006328"/>
            <a:chOff x="660272" y="1814669"/>
            <a:chExt cx="1031900" cy="1203640"/>
          </a:xfrm>
        </p:grpSpPr>
        <p:sp>
          <p:nvSpPr>
            <p:cNvPr id="1048725" name="椭圆 21"/>
            <p:cNvSpPr/>
            <p:nvPr/>
          </p:nvSpPr>
          <p:spPr>
            <a:xfrm>
              <a:off x="660272" y="2241796"/>
              <a:ext cx="776513" cy="77651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s seen on TV" pitchFamily="2" charset="0"/>
                </a:rPr>
                <a:t>1%</a:t>
              </a:r>
              <a:endParaRPr lang="zh-CN" altLang="en-US" dirty="0">
                <a:latin typeface="As seen on TV" pitchFamily="2" charset="0"/>
              </a:endParaRPr>
            </a:p>
          </p:txBody>
        </p:sp>
        <p:sp>
          <p:nvSpPr>
            <p:cNvPr id="1048726" name="上箭头 17"/>
            <p:cNvSpPr/>
            <p:nvPr/>
          </p:nvSpPr>
          <p:spPr>
            <a:xfrm rot="2543876">
              <a:off x="1181397" y="1814669"/>
              <a:ext cx="510775" cy="668971"/>
            </a:xfrm>
            <a:prstGeom prst="upArrow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64" name="组合 23"/>
          <p:cNvGrpSpPr/>
          <p:nvPr/>
        </p:nvGrpSpPr>
        <p:grpSpPr>
          <a:xfrm>
            <a:off x="5951620" y="4645820"/>
            <a:ext cx="842128" cy="1006329"/>
            <a:chOff x="3003209" y="1814668"/>
            <a:chExt cx="1007245" cy="1203641"/>
          </a:xfrm>
        </p:grpSpPr>
        <p:sp>
          <p:nvSpPr>
            <p:cNvPr id="1048727" name="椭圆 24"/>
            <p:cNvSpPr/>
            <p:nvPr/>
          </p:nvSpPr>
          <p:spPr>
            <a:xfrm>
              <a:off x="3003209" y="2241796"/>
              <a:ext cx="776513" cy="776513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s seen on TV" pitchFamily="2" charset="0"/>
                </a:rPr>
                <a:t>2%</a:t>
              </a:r>
              <a:endParaRPr lang="zh-CN" altLang="en-US" sz="1400" dirty="0">
                <a:latin typeface="As seen on TV" pitchFamily="2" charset="0"/>
              </a:endParaRPr>
            </a:p>
          </p:txBody>
        </p:sp>
        <p:sp>
          <p:nvSpPr>
            <p:cNvPr id="1048728" name="上箭头 18"/>
            <p:cNvSpPr/>
            <p:nvPr/>
          </p:nvSpPr>
          <p:spPr>
            <a:xfrm rot="2543876">
              <a:off x="3499679" y="1814668"/>
              <a:ext cx="510775" cy="668971"/>
            </a:xfrm>
            <a:prstGeom prst="upArrow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1048729" name="矩形 26"/>
          <p:cNvSpPr/>
          <p:nvPr/>
        </p:nvSpPr>
        <p:spPr>
          <a:xfrm>
            <a:off x="1906031" y="5084437"/>
            <a:ext cx="3557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迅速有序地利用楼梯逃生，切忌跳楼。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0" name="矩形 27"/>
          <p:cNvSpPr/>
          <p:nvPr/>
        </p:nvSpPr>
        <p:spPr>
          <a:xfrm>
            <a:off x="6782519" y="5061666"/>
            <a:ext cx="433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外逃过程要迅速避开高大的建筑物及悬挂物等，如高楼、路灯、广告牌、高压线等。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9" grpId="0"/>
      <p:bldP spid="1048720" grpId="0"/>
      <p:bldP spid="1048721" grpId="0"/>
      <p:bldP spid="1048722" grpId="0"/>
      <p:bldP spid="1048723" grpId="0"/>
      <p:bldP spid="1048724" grpId="0"/>
      <p:bldP spid="1048729" grpId="0"/>
      <p:bldP spid="1048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69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23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24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70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25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26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71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27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28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29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34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5" name="文本框 60"/>
          <p:cNvSpPr txBox="1"/>
          <p:nvPr/>
        </p:nvSpPr>
        <p:spPr>
          <a:xfrm>
            <a:off x="3959927" y="1673463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在家庭怎样避震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36" name="矩形 30"/>
          <p:cNvSpPr/>
          <p:nvPr/>
        </p:nvSpPr>
        <p:spPr>
          <a:xfrm>
            <a:off x="4063036" y="2326210"/>
            <a:ext cx="671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地震预警时间短暂，室内避震更具有现实性，而室内房屋倒塌后形成的三角空间，往往是人们得以幸存的相对安全地点，可称其为避震空间。这主要是指大块倒塌体与支撑物构成的空间。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7" name="矩形 64"/>
          <p:cNvSpPr/>
          <p:nvPr/>
        </p:nvSpPr>
        <p:spPr>
          <a:xfrm>
            <a:off x="3832319" y="3282276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千万不要跳楼！ </a:t>
            </a:r>
            <a:endParaRPr lang="zh-CN" altLang="en-US" sz="24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30" name="Picture 3" descr="55.jpg (16111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992" y="1448436"/>
            <a:ext cx="2703512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331" name="Picture 2" descr="56.jpg (20538 字节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8395" y="4109348"/>
            <a:ext cx="2369080" cy="232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738" name="矩形 31"/>
          <p:cNvSpPr/>
          <p:nvPr/>
        </p:nvSpPr>
        <p:spPr>
          <a:xfrm>
            <a:off x="945992" y="4655414"/>
            <a:ext cx="6715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室内易于形成三角空间的地方是：炕沿下、坚固家具附近；内墙墙根、墙角；厨房、厕所、储藏室等开间小的地方。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39" name="矩形 32"/>
          <p:cNvSpPr/>
          <p:nvPr/>
        </p:nvSpPr>
        <p:spPr>
          <a:xfrm>
            <a:off x="1434618" y="5241623"/>
            <a:ext cx="5546079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不要站在窗外！</a:t>
            </a:r>
            <a:b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不要到阳台上去！ </a:t>
            </a:r>
            <a:endParaRPr lang="zh-CN" altLang="en-US" sz="24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5" grpId="0"/>
      <p:bldP spid="1048736" grpId="0"/>
      <p:bldP spid="1048737" grpId="0"/>
      <p:bldP spid="1048738" grpId="0"/>
      <p:bldP spid="10487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76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32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33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77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34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35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78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36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37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38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43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4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在学校怎样避震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45" name="矩形 30"/>
          <p:cNvSpPr/>
          <p:nvPr/>
        </p:nvSpPr>
        <p:spPr>
          <a:xfrm>
            <a:off x="6160260" y="2119210"/>
            <a:ext cx="4541758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正在上课时，要在教师指挥下迅速抱头、闭眼、躲在各自的课桌下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在操场或室外时，可原地不动蹲下，双手保护头部，注意避开高大建筑物或危险物。不要回到教室去。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6" name="矩形 31"/>
          <p:cNvSpPr/>
          <p:nvPr/>
        </p:nvSpPr>
        <p:spPr>
          <a:xfrm>
            <a:off x="2406949" y="4891636"/>
            <a:ext cx="4634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震后应当有组织地撤离。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必要时应在室外上课。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39" name="Picture 3" descr="59.jpg (15039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598" y="1735806"/>
            <a:ext cx="2519363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340" name="Picture 4" descr="60.jpg (16398 字节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1721" y="1735806"/>
            <a:ext cx="232663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341" name="Picture 2" descr="61.jpg (18138 字节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5003" y="4101085"/>
            <a:ext cx="225738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342" name="Picture 3" descr="62.jpg (17612 字节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0530" y="4101085"/>
            <a:ext cx="2257384" cy="214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4" grpId="0"/>
      <p:bldP spid="1048745" grpId="0"/>
      <p:bldP spid="1048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83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43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44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84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45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46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85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47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48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49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50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1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在公共场所怎样避震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52" name="矩形 30"/>
          <p:cNvSpPr/>
          <p:nvPr/>
        </p:nvSpPr>
        <p:spPr>
          <a:xfrm>
            <a:off x="5691658" y="4600478"/>
            <a:ext cx="528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在影剧院、体育馆等处：就地蹲下或趴在排椅下；注意避开吊灯、电扇等悬挂物；用书包等保护头部；等地震过去后，听从工作人员指挥，有组织地撤离。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3" name="矩形 31"/>
          <p:cNvSpPr/>
          <p:nvPr/>
        </p:nvSpPr>
        <p:spPr>
          <a:xfrm>
            <a:off x="950136" y="4581346"/>
            <a:ext cx="428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听从现场工作人员的指挥，不要慌乱，不要拥向出口，要避免拥挤，要避开人流，避免被挤到墙壁或栅栏处。  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50" name="Picture 3" descr="63.jpg (17420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3401" y="1804382"/>
            <a:ext cx="2143210" cy="248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351" name="Picture 5" descr="64.jpg (15266 字节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7231" y="1808956"/>
            <a:ext cx="3143969" cy="242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1" grpId="0"/>
      <p:bldP spid="1048752" grpId="0"/>
      <p:bldP spid="10487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90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52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53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91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54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55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92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56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57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58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57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8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在公共场所怎样避震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59" name="矩形 31"/>
          <p:cNvSpPr/>
          <p:nvPr/>
        </p:nvSpPr>
        <p:spPr>
          <a:xfrm>
            <a:off x="1053690" y="4734011"/>
            <a:ext cx="4289740" cy="190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选择结实的柜台、商品（如低矮家具等）或柱子边，以及内墙角等处就地蹲下，用手或其他东西护头；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避开玻璃门窗、玻璃橱窗或柜台；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避开高大不稳或摆放重物、易碎品的货架；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避开广告牌、吊灯等高耸或悬挂物。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359" name="Picture 2" descr="65.jpg (14638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502" y="1617811"/>
            <a:ext cx="2027692" cy="2452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360" name="Picture 4" descr="66.jpg (19963 字节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566846" y="1600764"/>
            <a:ext cx="2589612" cy="247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760" name="矩形 1"/>
          <p:cNvSpPr/>
          <p:nvPr/>
        </p:nvSpPr>
        <p:spPr>
          <a:xfrm>
            <a:off x="1201266" y="4313524"/>
            <a:ext cx="3611881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在商场、书店、展览、地铁等处：</a:t>
            </a:r>
            <a:endParaRPr lang="zh-CN" altLang="en-US" b="1" dirty="0"/>
          </a:p>
        </p:txBody>
      </p:sp>
      <p:sp>
        <p:nvSpPr>
          <p:cNvPr id="1048761" name="矩形 21"/>
          <p:cNvSpPr/>
          <p:nvPr/>
        </p:nvSpPr>
        <p:spPr>
          <a:xfrm>
            <a:off x="6285059" y="4734011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抓牢扶手，以免摔倒或碰伤；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降低重心，躲在座位附近。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地震过去后再下车。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2" name="矩形 22"/>
          <p:cNvSpPr/>
          <p:nvPr/>
        </p:nvSpPr>
        <p:spPr>
          <a:xfrm>
            <a:off x="6432635" y="4313524"/>
            <a:ext cx="2697480" cy="35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在行驶的电（汽）车内：</a:t>
            </a:r>
            <a:endParaRPr lang="zh-CN" altLang="en-US" b="1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8" grpId="0"/>
      <p:bldP spid="1048759" grpId="0"/>
      <p:bldP spid="10487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97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61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62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98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63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64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99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65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66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67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66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7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在户外怎样避震 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68" name="矩形 31"/>
          <p:cNvSpPr/>
          <p:nvPr/>
        </p:nvSpPr>
        <p:spPr>
          <a:xfrm>
            <a:off x="1075360" y="3230184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蹲下或趴下，以免摔倒；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不要乱跑，避开人多的地方；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不要随便返回室内。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9" name="矩形 1"/>
          <p:cNvSpPr/>
          <p:nvPr/>
        </p:nvSpPr>
        <p:spPr>
          <a:xfrm>
            <a:off x="1075360" y="280144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就地选择开阔地避震</a:t>
            </a:r>
            <a:endParaRPr lang="zh-CN" altLang="en-US" b="1" dirty="0"/>
          </a:p>
        </p:txBody>
      </p:sp>
      <p:grpSp>
        <p:nvGrpSpPr>
          <p:cNvPr id="200" name="组合 2"/>
          <p:cNvGrpSpPr/>
          <p:nvPr/>
        </p:nvGrpSpPr>
        <p:grpSpPr>
          <a:xfrm>
            <a:off x="4718403" y="1830207"/>
            <a:ext cx="6357529" cy="3837882"/>
            <a:chOff x="3898214" y="1707863"/>
            <a:chExt cx="6896702" cy="4163367"/>
          </a:xfrm>
        </p:grpSpPr>
        <p:pic>
          <p:nvPicPr>
            <p:cNvPr id="2097368" name="Picture 3" descr="67.jpg (13956 字节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98214" y="1707863"/>
              <a:ext cx="2951163" cy="1698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369" name="Picture 4" descr="69.jpg (13377 字节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69588" y="3592023"/>
              <a:ext cx="2679787" cy="16768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370" name="Picture 5" descr="68.jpg (13696 字节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93838" y="1846443"/>
              <a:ext cx="2575700" cy="15346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371" name="Picture 6" descr="70.jpg (13037 字节)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42114" y="3533487"/>
              <a:ext cx="3752802" cy="2337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7" grpId="0"/>
      <p:bldP spid="10487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05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72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73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06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74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75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07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76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77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78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73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4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在户外怎样避震 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75" name="矩形 31"/>
          <p:cNvSpPr/>
          <p:nvPr/>
        </p:nvSpPr>
        <p:spPr>
          <a:xfrm>
            <a:off x="5698852" y="2225937"/>
            <a:ext cx="4289740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楼房，特别是有玻璃幕墙的建筑；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过街桥、立交桥；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高烟囱、水塔下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避开危险物、高耸或悬挂物；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变压器、电线杆、路灯等；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广告牌、吊车等。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6" name="矩形 1"/>
          <p:cNvSpPr/>
          <p:nvPr/>
        </p:nvSpPr>
        <p:spPr>
          <a:xfrm>
            <a:off x="5698852" y="1797198"/>
            <a:ext cx="2926081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避开高大建筑物或构筑物：</a:t>
            </a:r>
            <a:endParaRPr lang="zh-CN" altLang="en-US" b="1" dirty="0"/>
          </a:p>
        </p:txBody>
      </p:sp>
      <p:grpSp>
        <p:nvGrpSpPr>
          <p:cNvPr id="208" name="组合 3"/>
          <p:cNvGrpSpPr/>
          <p:nvPr/>
        </p:nvGrpSpPr>
        <p:grpSpPr>
          <a:xfrm>
            <a:off x="624064" y="1797198"/>
            <a:ext cx="4664374" cy="3957782"/>
            <a:chOff x="1703389" y="333376"/>
            <a:chExt cx="5176837" cy="4392613"/>
          </a:xfrm>
        </p:grpSpPr>
        <p:pic>
          <p:nvPicPr>
            <p:cNvPr id="2097379" name="Picture 2" descr="71.jpg (14702 字节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3389" y="333376"/>
              <a:ext cx="2752725" cy="43926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380" name="Picture 3" descr="72.jpg (13677 字节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84701" y="333376"/>
              <a:ext cx="2295525" cy="43926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48777" name="矩形 26"/>
          <p:cNvSpPr/>
          <p:nvPr/>
        </p:nvSpPr>
        <p:spPr>
          <a:xfrm>
            <a:off x="5618389" y="4970708"/>
            <a:ext cx="428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狭窄的街道；危旧房屋，危墙；女儿墙、高门脸、雨篷下；砖瓦、木料等物的堆放处。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8" name="矩形 27"/>
          <p:cNvSpPr/>
          <p:nvPr/>
        </p:nvSpPr>
        <p:spPr>
          <a:xfrm>
            <a:off x="5618389" y="454196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避开其他危险场所：</a:t>
            </a:r>
            <a:endParaRPr lang="zh-CN" altLang="en-US" b="1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4" grpId="0"/>
      <p:bldP spid="1048775" grpId="0"/>
      <p:bldP spid="10487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398"/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2097175" name="图片 399" descr="防震减灾1 (34)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2097176" name="图片 400" descr="防震减灾1 (34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2097177" name="图片 401" descr="防震减灾1 (35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2097178" name="图片 402" descr="防震减灾1 (3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7" name="组合 403"/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2097179" name="图片 406" descr="防震减灾1 (26)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2097180" name="图片 407" descr="防震减灾1 (25)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2097181" name="图片 404" descr="防震减灾1 (24)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2097182" name="图片 405" descr="防震减灾1 (21)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8" name="组合 408"/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2097183" name="图片 414" descr="防震减灾1 (28)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184" name="图片 415" descr="防震减灾1 (24)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185" name="图片 416" descr="防震减灾1 (35)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49" name="组合 1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50" name="组合 411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186" name="图片 412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187" name="图片 413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51" name="组合 417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188" name="图片 418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189" name="图片 419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52" name="组合 2"/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2097190" name="图片 420" descr="防震减灾1 (14)"/>
            <p:cNvPicPr/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2097191" name="图片 421" descr="防震减灾1 (14)"/>
            <p:cNvPicPr/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2097192" name="图片 423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2097193" name="图片 424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1048585" name="文本框 34"/>
          <p:cNvSpPr txBox="1"/>
          <p:nvPr/>
        </p:nvSpPr>
        <p:spPr>
          <a:xfrm>
            <a:off x="1238623" y="533250"/>
            <a:ext cx="627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C53B2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C</a:t>
            </a:r>
            <a:r>
              <a:rPr lang="en-US" altLang="zh-CN" sz="6000" b="1" dirty="0">
                <a:solidFill>
                  <a:srgbClr val="13A984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ON</a:t>
            </a:r>
            <a:r>
              <a:rPr lang="en-US" altLang="zh-CN" sz="6000" b="1" dirty="0">
                <a:solidFill>
                  <a:srgbClr val="C53B2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TE</a:t>
            </a:r>
            <a:r>
              <a:rPr lang="en-US" altLang="zh-CN" sz="6000" b="1" dirty="0">
                <a:solidFill>
                  <a:srgbClr val="D5BC0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NT</a:t>
            </a:r>
            <a:r>
              <a:rPr lang="en-US" altLang="zh-CN" sz="6000" b="1" dirty="0">
                <a:solidFill>
                  <a:srgbClr val="C53B28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rPr>
              <a:t>S</a:t>
            </a:r>
            <a:endParaRPr lang="zh-CN" altLang="en-US" sz="6000" b="1" dirty="0">
              <a:solidFill>
                <a:srgbClr val="C53B28"/>
              </a:solidFill>
              <a:latin typeface="迷你简剪纸" panose="03000509000000000000" pitchFamily="65" charset="-122"/>
              <a:ea typeface="迷你简剪纸" panose="03000509000000000000" pitchFamily="65" charset="-122"/>
            </a:endParaRPr>
          </a:p>
        </p:txBody>
      </p:sp>
      <p:grpSp>
        <p:nvGrpSpPr>
          <p:cNvPr id="53" name="组合 35"/>
          <p:cNvGrpSpPr/>
          <p:nvPr/>
        </p:nvGrpSpPr>
        <p:grpSpPr>
          <a:xfrm>
            <a:off x="2487099" y="2302039"/>
            <a:ext cx="1444809" cy="727917"/>
            <a:chOff x="2405814" y="1269623"/>
            <a:chExt cx="7633918" cy="3846086"/>
          </a:xfrm>
        </p:grpSpPr>
        <p:sp>
          <p:nvSpPr>
            <p:cNvPr id="1048586" name="椭圆 36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1</a:t>
              </a:r>
              <a:endParaRPr lang="zh-CN" altLang="en-US" sz="4800" dirty="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1048587" name="任意多边形 4"/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1048588" name="文本框 76"/>
          <p:cNvSpPr txBox="1"/>
          <p:nvPr/>
        </p:nvSpPr>
        <p:spPr>
          <a:xfrm>
            <a:off x="2287212" y="3298614"/>
            <a:ext cx="202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认识地震</a:t>
            </a:r>
            <a:endParaRPr lang="zh-CN" altLang="en-US" sz="32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77"/>
          <p:cNvGrpSpPr/>
          <p:nvPr/>
        </p:nvGrpSpPr>
        <p:grpSpPr>
          <a:xfrm>
            <a:off x="5355403" y="2312615"/>
            <a:ext cx="1444809" cy="727917"/>
            <a:chOff x="2405814" y="1269623"/>
            <a:chExt cx="7633918" cy="3846086"/>
          </a:xfrm>
        </p:grpSpPr>
        <p:sp>
          <p:nvSpPr>
            <p:cNvPr id="1048589" name="椭圆 78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2</a:t>
              </a:r>
              <a:endParaRPr lang="zh-CN" altLang="en-US" sz="4800" dirty="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1048590" name="任意多边形 4"/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1048591" name="文本框 80"/>
          <p:cNvSpPr txBox="1"/>
          <p:nvPr/>
        </p:nvSpPr>
        <p:spPr>
          <a:xfrm>
            <a:off x="4883515" y="3300906"/>
            <a:ext cx="238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地震的前兆</a:t>
            </a:r>
            <a:endParaRPr lang="zh-CN" altLang="en-US" sz="32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81"/>
          <p:cNvGrpSpPr/>
          <p:nvPr/>
        </p:nvGrpSpPr>
        <p:grpSpPr>
          <a:xfrm>
            <a:off x="8142098" y="2309112"/>
            <a:ext cx="1444809" cy="727917"/>
            <a:chOff x="2405814" y="1269623"/>
            <a:chExt cx="7633918" cy="3846086"/>
          </a:xfrm>
        </p:grpSpPr>
        <p:sp>
          <p:nvSpPr>
            <p:cNvPr id="1048592" name="椭圆 82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3</a:t>
              </a:r>
              <a:endParaRPr lang="zh-CN" altLang="en-US" sz="4800" dirty="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1048593" name="任意多边形 4"/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/>
            </a:p>
          </p:txBody>
        </p:sp>
      </p:grpSp>
      <p:sp>
        <p:nvSpPr>
          <p:cNvPr id="1048594" name="文本框 84"/>
          <p:cNvSpPr txBox="1"/>
          <p:nvPr/>
        </p:nvSpPr>
        <p:spPr>
          <a:xfrm>
            <a:off x="7945784" y="3292365"/>
            <a:ext cx="238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2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  <p:bldP spid="1048588" grpId="0"/>
      <p:bldP spid="1048591" grpId="0"/>
      <p:bldP spid="10485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13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81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82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14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83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84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15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85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86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87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82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3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在野外怎样避震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84" name="矩形 31"/>
          <p:cNvSpPr/>
          <p:nvPr/>
        </p:nvSpPr>
        <p:spPr>
          <a:xfrm>
            <a:off x="5698852" y="2555875"/>
            <a:ext cx="4289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避开山脚、陡崖，以防山崩、滚石、泥石流等；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避开陡峭的山坡、山崖，以防地裂，滑坡等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5" name="矩形 1"/>
          <p:cNvSpPr/>
          <p:nvPr/>
        </p:nvSpPr>
        <p:spPr>
          <a:xfrm>
            <a:off x="5698852" y="212713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避开山边的危险环境：</a:t>
            </a:r>
            <a:endParaRPr lang="zh-CN" altLang="en-US" b="1" dirty="0"/>
          </a:p>
        </p:txBody>
      </p:sp>
      <p:sp>
        <p:nvSpPr>
          <p:cNvPr id="1048786" name="矩形 26"/>
          <p:cNvSpPr/>
          <p:nvPr/>
        </p:nvSpPr>
        <p:spPr>
          <a:xfrm>
            <a:off x="5618389" y="4376820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遇到山崩、滑坡，要向垂直于滚石前进方向跑，切不可顺着滚石方向往山下跑；也可躲在结实的障碍物下，或蹲在地沟、坎下；特别要保护好头部。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7" name="矩形 27"/>
          <p:cNvSpPr/>
          <p:nvPr/>
        </p:nvSpPr>
        <p:spPr>
          <a:xfrm>
            <a:off x="5618389" y="3948081"/>
            <a:ext cx="2926080" cy="6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躲避山崩、滑坡、泥石流：</a:t>
            </a: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b="1" dirty="0"/>
          </a:p>
        </p:txBody>
      </p:sp>
      <p:grpSp>
        <p:nvGrpSpPr>
          <p:cNvPr id="216" name="组合 4"/>
          <p:cNvGrpSpPr/>
          <p:nvPr/>
        </p:nvGrpSpPr>
        <p:grpSpPr>
          <a:xfrm>
            <a:off x="701314" y="1929954"/>
            <a:ext cx="4172125" cy="3652499"/>
            <a:chOff x="635326" y="1801539"/>
            <a:chExt cx="4172125" cy="3652499"/>
          </a:xfrm>
        </p:grpSpPr>
        <p:grpSp>
          <p:nvGrpSpPr>
            <p:cNvPr id="217" name="组合 2"/>
            <p:cNvGrpSpPr/>
            <p:nvPr/>
          </p:nvGrpSpPr>
          <p:grpSpPr>
            <a:xfrm>
              <a:off x="1179484" y="1801539"/>
              <a:ext cx="3181616" cy="1904088"/>
              <a:chOff x="591343" y="1509990"/>
              <a:chExt cx="5652726" cy="3382963"/>
            </a:xfrm>
          </p:grpSpPr>
          <p:pic>
            <p:nvPicPr>
              <p:cNvPr id="2097388" name="Picture 3" descr="73.jpg (19191 字节)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91343" y="1509990"/>
                <a:ext cx="2646363" cy="33829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097389" name="Picture 4" descr="74.jpg (19164 字节)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586594" y="1579840"/>
                <a:ext cx="2657475" cy="33131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097390" name="Picture 2" descr="75.jpg (13481 字节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5326" y="3943524"/>
              <a:ext cx="2033654" cy="14964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391" name="Picture 3" descr="76.jpg (11767 字节)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13362" y="3943524"/>
              <a:ext cx="1994089" cy="15105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3" grpId="0"/>
      <p:bldP spid="1048784" grpId="0"/>
      <p:bldP spid="10487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22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392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93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23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394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395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24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396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397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398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791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2" name="文本框 60"/>
          <p:cNvSpPr txBox="1"/>
          <p:nvPr/>
        </p:nvSpPr>
        <p:spPr>
          <a:xfrm>
            <a:off x="3876394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地震时遇到特殊危险怎么办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793" name="矩形 31"/>
          <p:cNvSpPr/>
          <p:nvPr/>
        </p:nvSpPr>
        <p:spPr>
          <a:xfrm>
            <a:off x="837787" y="5258871"/>
            <a:ext cx="323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用湿毛巾后住口、鼻，千万不要使用明火，震后设法转移。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4" name="矩形 1"/>
          <p:cNvSpPr/>
          <p:nvPr/>
        </p:nvSpPr>
        <p:spPr>
          <a:xfrm>
            <a:off x="837787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燃气泄露时：</a:t>
            </a:r>
            <a:endParaRPr lang="zh-CN" altLang="en-US" b="1" dirty="0"/>
          </a:p>
        </p:txBody>
      </p:sp>
      <p:pic>
        <p:nvPicPr>
          <p:cNvPr id="2097399" name="Picture 3" descr="77.jpg (12429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418" y="1811027"/>
            <a:ext cx="2847975" cy="273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400" name="Picture 4" descr="78.jpg (13779 字节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6134" y="1804541"/>
            <a:ext cx="2400300" cy="273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795" name="矩形 32"/>
          <p:cNvSpPr/>
          <p:nvPr/>
        </p:nvSpPr>
        <p:spPr>
          <a:xfrm>
            <a:off x="4357863" y="5258871"/>
            <a:ext cx="323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趴在地上，用湿毛由捂住口、鼻。地震停止后向安全地方转移，要匍匐，逆风而进。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6" name="矩形 40"/>
          <p:cNvSpPr/>
          <p:nvPr/>
        </p:nvSpPr>
        <p:spPr>
          <a:xfrm>
            <a:off x="4357863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遇到火灾时：</a:t>
            </a:r>
            <a:endParaRPr lang="zh-CN" altLang="en-US" b="1" dirty="0"/>
          </a:p>
        </p:txBody>
      </p:sp>
      <p:sp>
        <p:nvSpPr>
          <p:cNvPr id="1048797" name="矩形 41"/>
          <p:cNvSpPr/>
          <p:nvPr/>
        </p:nvSpPr>
        <p:spPr>
          <a:xfrm>
            <a:off x="7723412" y="5258871"/>
            <a:ext cx="323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不要向顺风方向跑，要昼绕到上风方向去，并尽量用湿毛由捂住中、鼻。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8" name="矩形 42"/>
          <p:cNvSpPr/>
          <p:nvPr/>
        </p:nvSpPr>
        <p:spPr>
          <a:xfrm>
            <a:off x="7723412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毒气泄露时：</a:t>
            </a:r>
            <a:endParaRPr lang="zh-CN" altLang="en-US" b="1" dirty="0"/>
          </a:p>
        </p:txBody>
      </p:sp>
      <p:pic>
        <p:nvPicPr>
          <p:cNvPr id="2097401" name="Picture 2" descr="79.jpg (12052 字节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0616" y="1846356"/>
            <a:ext cx="3744912" cy="268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2" grpId="0"/>
      <p:bldP spid="1048793" grpId="0"/>
      <p:bldP spid="1048795" grpId="0"/>
      <p:bldP spid="10487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29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402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03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30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404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05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31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406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407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408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802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3" name="文本框 60"/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如果被埋压怎么办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804" name="矩形 26"/>
          <p:cNvSpPr/>
          <p:nvPr/>
        </p:nvSpPr>
        <p:spPr>
          <a:xfrm>
            <a:off x="1039865" y="1964791"/>
            <a:ext cx="4289740" cy="395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latin typeface="楷体_GB2312" pitchFamily="1" charset="-122"/>
                <a:ea typeface="楷体_GB2312" pitchFamily="1" charset="-122"/>
              </a:rPr>
              <a:t>设法避开身体上方不结实的倒塌物、悬挂物或其他危险物；</a:t>
            </a:r>
            <a:endParaRPr lang="en-US" altLang="zh-CN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latin typeface="楷体_GB2312" pitchFamily="1" charset="-122"/>
                <a:ea typeface="楷体_GB2312" pitchFamily="1" charset="-122"/>
              </a:rPr>
              <a:t>搬开身边可搬动的碎砖瓦等杂物，扩大活动空间。注意，搬不动时千万不要勉强，防止周围杂物进一步倒塌；</a:t>
            </a:r>
            <a:endParaRPr lang="en-US" altLang="zh-CN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latin typeface="楷体_GB2312" pitchFamily="1" charset="-122"/>
                <a:ea typeface="楷体_GB2312" pitchFamily="1" charset="-122"/>
              </a:rPr>
              <a:t>设法用砖石、木棍等支撑残垣断壁，以防余震时再被埋压；</a:t>
            </a:r>
            <a:endParaRPr lang="en-US" altLang="zh-CN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latin typeface="楷体_GB2312" pitchFamily="1" charset="-122"/>
                <a:ea typeface="楷体_GB2312" pitchFamily="1" charset="-122"/>
              </a:rPr>
              <a:t>不要随便动用室内设施，包括电源，水源等，也不要使用明火；</a:t>
            </a:r>
            <a:endParaRPr lang="en-US" altLang="zh-CN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latin typeface="楷体_GB2312" pitchFamily="1" charset="-122"/>
              <a:ea typeface="楷体_GB2312" pitchFamily="1" charset="-122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latin typeface="楷体_GB2312" pitchFamily="1" charset="-122"/>
                <a:ea typeface="楷体_GB2312" pitchFamily="1" charset="-122"/>
              </a:rPr>
              <a:t>闻到煤气及有毒异味或灰尘太大时，设法用湿衣物捂住口、鼻；不要乱叫，保持体力，用敲击声求救。</a:t>
            </a:r>
            <a:r>
              <a:rPr lang="zh-CN" altLang="en-US" sz="1600" dirty="0"/>
              <a:t> </a:t>
            </a:r>
            <a:endParaRPr lang="zh-CN" altLang="en-US" sz="1600" dirty="0"/>
          </a:p>
        </p:txBody>
      </p:sp>
      <p:grpSp>
        <p:nvGrpSpPr>
          <p:cNvPr id="232" name="组合 3"/>
          <p:cNvGrpSpPr/>
          <p:nvPr/>
        </p:nvGrpSpPr>
        <p:grpSpPr>
          <a:xfrm>
            <a:off x="5952824" y="2048658"/>
            <a:ext cx="4390975" cy="3948006"/>
            <a:chOff x="5447927" y="1124744"/>
            <a:chExt cx="6121400" cy="5503863"/>
          </a:xfrm>
        </p:grpSpPr>
        <p:pic>
          <p:nvPicPr>
            <p:cNvPr id="2097409" name="Picture 2" descr="81.jpg (13141 字节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47928" y="1124744"/>
              <a:ext cx="3095625" cy="2676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410" name="Picture 3" descr="82.jpg (15871 字节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761040" y="1124744"/>
              <a:ext cx="2736850" cy="2601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411" name="Picture 4" descr="84.jpg (15151 字节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47927" y="3933032"/>
              <a:ext cx="3168650" cy="26955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7412" name="Picture 5" descr="83.jpg (15355 字节)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832477" y="3933031"/>
              <a:ext cx="2736850" cy="2667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3" grpId="0"/>
      <p:bldP spid="10488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37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413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14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38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415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16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39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417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418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419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808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9" name="文本框 60"/>
          <p:cNvSpPr txBox="1"/>
          <p:nvPr/>
        </p:nvSpPr>
        <p:spPr>
          <a:xfrm>
            <a:off x="1747969" y="5273597"/>
            <a:ext cx="16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避震口诀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810" name="矩形 20"/>
          <p:cNvSpPr/>
          <p:nvPr/>
        </p:nvSpPr>
        <p:spPr>
          <a:xfrm>
            <a:off x="5628197" y="1971760"/>
            <a:ext cx="3806170" cy="287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大震来时有预兆，地声地光地颤摇，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虽然短短几十秒，做出判断最重要。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高层楼上撤下来，虽有电梯不能搭，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万一电力中断了，真是欲速则不达。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平房避震有讲究，是跑是留两可求，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因地制宜做决断，错过时机诸事休。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次生灾害危害大，需要尽量预防它，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电源燃气是隐患，震时及时关上闸。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1" name="圆角矩形 5"/>
          <p:cNvSpPr/>
          <p:nvPr/>
        </p:nvSpPr>
        <p:spPr>
          <a:xfrm>
            <a:off x="4891632" y="1712356"/>
            <a:ext cx="5279301" cy="3559616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0" name="组合 22"/>
          <p:cNvGrpSpPr/>
          <p:nvPr/>
        </p:nvGrpSpPr>
        <p:grpSpPr>
          <a:xfrm>
            <a:off x="9711814" y="4783048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1048812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3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4" name="椭圆 25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5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6" name="椭圆 28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7" name="椭圆 31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8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19" name="椭圆 42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20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21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420" name="图片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103" y="1748445"/>
            <a:ext cx="3316140" cy="331614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9" grpId="0"/>
      <p:bldP spid="10488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45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421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22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46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423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24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47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425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426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427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825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地震逃生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6" name="文本框 60"/>
          <p:cNvSpPr txBox="1"/>
          <p:nvPr/>
        </p:nvSpPr>
        <p:spPr>
          <a:xfrm>
            <a:off x="1747969" y="5273597"/>
            <a:ext cx="16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避震口诀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827" name="矩形 20"/>
          <p:cNvSpPr/>
          <p:nvPr/>
        </p:nvSpPr>
        <p:spPr>
          <a:xfrm>
            <a:off x="5628197" y="2276446"/>
            <a:ext cx="3806170" cy="238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强震颠簸站立难，就近躲避第一桩，床旁桌旁小开间，伏而待定保安全。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震时火灾易发生，伏在地上要镇静，沾湿毛巾口鼻捂，弯腰匍匐逆风行。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震时开车太可怕，感觉有震快停下，赶紧就地来躲避，千万别在高桥下。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震后别急往家跑，余震发生不可少，万一赶上强余震，加重伤害受不了。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8" name="圆角矩形 5"/>
          <p:cNvSpPr/>
          <p:nvPr/>
        </p:nvSpPr>
        <p:spPr>
          <a:xfrm>
            <a:off x="4891632" y="1712356"/>
            <a:ext cx="5279301" cy="3559616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8" name="组合 22"/>
          <p:cNvGrpSpPr/>
          <p:nvPr/>
        </p:nvGrpSpPr>
        <p:grpSpPr>
          <a:xfrm>
            <a:off x="9711814" y="4783048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1048829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0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1" name="椭圆 25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2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3" name="椭圆 28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4" name="椭圆 31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5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6" name="椭圆 42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7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8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428" name="图片 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103" y="1748445"/>
            <a:ext cx="3316140" cy="331614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6" grpId="0"/>
      <p:bldP spid="10488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组合 329"/>
          <p:cNvGrpSpPr/>
          <p:nvPr/>
        </p:nvGrpSpPr>
        <p:grpSpPr>
          <a:xfrm>
            <a:off x="2366652" y="1907826"/>
            <a:ext cx="7657534" cy="1978273"/>
            <a:chOff x="7715" y="3593"/>
            <a:chExt cx="9139" cy="2361"/>
          </a:xfrm>
        </p:grpSpPr>
        <p:pic>
          <p:nvPicPr>
            <p:cNvPr id="2097429" name="图片 330" descr="防震减灾1 (19)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7715" y="3593"/>
              <a:ext cx="9139" cy="2361"/>
            </a:xfrm>
            <a:prstGeom prst="rect">
              <a:avLst/>
            </a:prstGeom>
          </p:spPr>
        </p:pic>
        <p:pic>
          <p:nvPicPr>
            <p:cNvPr id="2097430" name="图片 331" descr="防震减灾1 (20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092" y="3956"/>
              <a:ext cx="8226" cy="1656"/>
            </a:xfrm>
            <a:prstGeom prst="rect">
              <a:avLst/>
            </a:prstGeom>
          </p:spPr>
        </p:pic>
      </p:grpSp>
      <p:grpSp>
        <p:nvGrpSpPr>
          <p:cNvPr id="253" name="组合 337"/>
          <p:cNvGrpSpPr/>
          <p:nvPr/>
        </p:nvGrpSpPr>
        <p:grpSpPr>
          <a:xfrm rot="21194500">
            <a:off x="1560936" y="1561340"/>
            <a:ext cx="1788901" cy="479643"/>
            <a:chOff x="3393" y="162"/>
            <a:chExt cx="13260" cy="3555"/>
          </a:xfrm>
        </p:grpSpPr>
        <p:pic>
          <p:nvPicPr>
            <p:cNvPr id="2097431" name="图片 358" descr="防震减灾1 (1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393" y="162"/>
              <a:ext cx="13260" cy="3555"/>
            </a:xfrm>
            <a:prstGeom prst="rect">
              <a:avLst/>
            </a:prstGeom>
          </p:spPr>
        </p:pic>
        <p:pic>
          <p:nvPicPr>
            <p:cNvPr id="2097432" name="图片 386" descr="防震减灾1 (17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>
              <a:off x="4353" y="942"/>
              <a:ext cx="11490" cy="2100"/>
            </a:xfrm>
            <a:prstGeom prst="rect">
              <a:avLst/>
            </a:prstGeom>
          </p:spPr>
        </p:pic>
      </p:grpSp>
      <p:grpSp>
        <p:nvGrpSpPr>
          <p:cNvPr id="254" name="组合 398"/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2097433" name="图片 399" descr="防震减灾1 (34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2097434" name="图片 400" descr="防震减灾1 (34)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2097435" name="图片 401" descr="防震减灾1 (35)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2097436" name="图片 402" descr="防震减灾1 (34)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255" name="组合 403"/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2097437" name="图片 406" descr="防震减灾1 (26)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2097438" name="图片 407" descr="防震减灾1 (25)"/>
              <p:cNvPicPr>
                <a:picLocks noChangeAspect="1"/>
              </p:cNvPicPr>
              <p:nvPr/>
            </p:nvPicPr>
            <p:blipFill>
              <a:blip r:embed="rId10" cstate="email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2097439" name="图片 404" descr="防震减灾1 (24)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2097440" name="图片 405" descr="防震减灾1 (21)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256" name="组合 408"/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2097441" name="图片 414" descr="防震减灾1 (28)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442" name="图片 415" descr="防震减灾1 (24)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443" name="图片 416" descr="防震减灾1 (35)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57" name="组合 1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258" name="组合 411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444" name="图片 412" descr="防震减灾1 (8)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45" name="图片 413" descr="防震减灾1 (3)"/>
              <p:cNvPicPr>
                <a:picLocks noChangeAspect="1"/>
              </p:cNvPicPr>
              <p:nvPr/>
            </p:nvPicPr>
            <p:blipFill>
              <a:blip r:embed="rId17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259" name="组合 417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446" name="图片 418" descr="防震减灾1 (8)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447" name="图片 419" descr="防震减灾1 (3)"/>
              <p:cNvPicPr>
                <a:picLocks noChangeAspect="1"/>
              </p:cNvPicPr>
              <p:nvPr/>
            </p:nvPicPr>
            <p:blipFill>
              <a:blip r:embed="rId17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260" name="组合 2"/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2097448" name="图片 420" descr="防震减灾1 (14)"/>
            <p:cNvPicPr/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2097449" name="图片 421" descr="防震减灾1 (14)"/>
            <p:cNvPicPr/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2097450" name="图片 423" descr="防震减灾1 (6)"/>
          <p:cNvPicPr/>
          <p:nvPr/>
        </p:nvPicPr>
        <p:blipFill>
          <a:blip r:embed="rId20" cstate="email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2097451" name="图片 424" descr="防震减灾1 (6)"/>
          <p:cNvPicPr/>
          <p:nvPr/>
        </p:nvPicPr>
        <p:blipFill>
          <a:blip r:embed="rId20" cstate="email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1048842" name="文本框 31"/>
          <p:cNvSpPr txBox="1"/>
          <p:nvPr/>
        </p:nvSpPr>
        <p:spPr>
          <a:xfrm>
            <a:off x="7472364" y="3893877"/>
            <a:ext cx="234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地震自救逃生记</a:t>
            </a:r>
            <a:endParaRPr lang="zh-CN" altLang="en-US" sz="24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398"/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2097197" name="图片 399" descr="防震减灾1 (34)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2097198" name="图片 400" descr="防震减灾1 (34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2097199" name="图片 401" descr="防震减灾1 (35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2097200" name="图片 402" descr="防震减灾1 (3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70" name="组合 403"/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2097201" name="图片 406" descr="防震减灾1 (26)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2097202" name="图片 407" descr="防震减灾1 (25)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2097203" name="图片 404" descr="防震减灾1 (24)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2097204" name="图片 405" descr="防震减灾1 (21)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71" name="组合 408"/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2097205" name="图片 414" descr="防震减灾1 (28)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06" name="图片 415" descr="防震减灾1 (24)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07" name="图片 416" descr="防震减灾1 (35)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72" name="组合 1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73" name="组合 411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08" name="图片 412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09" name="图片 413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74" name="组合 417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10" name="图片 418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11" name="图片 419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75" name="组合 2"/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2097212" name="图片 420" descr="防震减灾1 (14)"/>
            <p:cNvPicPr/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2097213" name="图片 421" descr="防震减灾1 (14)"/>
            <p:cNvPicPr/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2097214" name="图片 423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2097215" name="图片 424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76" name="组合 35"/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1048615" name="椭圆 36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1</a:t>
              </a:r>
              <a:endParaRPr lang="zh-CN" altLang="en-US" sz="11500" dirty="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1048616" name="任意多边形 4"/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17" name="文本框 76"/>
          <p:cNvSpPr txBox="1"/>
          <p:nvPr/>
        </p:nvSpPr>
        <p:spPr>
          <a:xfrm>
            <a:off x="5001726" y="2371058"/>
            <a:ext cx="3755217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认识地震</a:t>
            </a:r>
            <a:endParaRPr lang="zh-CN" altLang="en-US" sz="6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81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16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17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82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18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19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83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220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21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22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pic>
        <p:nvPicPr>
          <p:cNvPr id="2097223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5577" y="2069621"/>
            <a:ext cx="4504953" cy="3441199"/>
          </a:xfrm>
          <a:prstGeom prst="rect">
            <a:avLst/>
          </a:prstGeom>
        </p:spPr>
      </p:pic>
      <p:sp>
        <p:nvSpPr>
          <p:cNvPr id="1048621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认识地震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50"/>
          <p:cNvGrpSpPr/>
          <p:nvPr/>
        </p:nvGrpSpPr>
        <p:grpSpPr>
          <a:xfrm>
            <a:off x="5388460" y="1542849"/>
            <a:ext cx="4971598" cy="4244671"/>
            <a:chOff x="6322583" y="1310288"/>
            <a:chExt cx="4316388" cy="4611541"/>
          </a:xfrm>
        </p:grpSpPr>
        <p:sp>
          <p:nvSpPr>
            <p:cNvPr id="1048622" name="矩形 52"/>
            <p:cNvSpPr/>
            <p:nvPr/>
          </p:nvSpPr>
          <p:spPr>
            <a:xfrm>
              <a:off x="7089456" y="1451429"/>
              <a:ext cx="3433402" cy="4325260"/>
            </a:xfrm>
            <a:prstGeom prst="rect">
              <a:avLst/>
            </a:pr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张海山锐谐体" panose="02000000000000000000" pitchFamily="2" charset="-122"/>
              </a:endParaRPr>
            </a:p>
          </p:txBody>
        </p:sp>
        <p:sp>
          <p:nvSpPr>
            <p:cNvPr id="1048623" name="任意多边形 54"/>
            <p:cNvSpPr/>
            <p:nvPr/>
          </p:nvSpPr>
          <p:spPr>
            <a:xfrm>
              <a:off x="6322583" y="1310288"/>
              <a:ext cx="443624" cy="1474772"/>
            </a:xfrm>
            <a:custGeom>
              <a:avLst/>
              <a:gdLst>
                <a:gd name="connsiteX0" fmla="*/ 0 w 114300"/>
                <a:gd name="connsiteY0" fmla="*/ 0 h 441960"/>
                <a:gd name="connsiteX1" fmla="*/ 0 w 114300"/>
                <a:gd name="connsiteY1" fmla="*/ 281940 h 441960"/>
                <a:gd name="connsiteX2" fmla="*/ 114300 w 114300"/>
                <a:gd name="connsiteY2" fmla="*/ 441960 h 441960"/>
                <a:gd name="connsiteX0-1" fmla="*/ 0 w 114300"/>
                <a:gd name="connsiteY0-2" fmla="*/ 0 h 441960"/>
                <a:gd name="connsiteX1-3" fmla="*/ 0 w 114300"/>
                <a:gd name="connsiteY1-4" fmla="*/ 316622 h 441960"/>
                <a:gd name="connsiteX2-5" fmla="*/ 114300 w 114300"/>
                <a:gd name="connsiteY2-6" fmla="*/ 441960 h 441960"/>
                <a:gd name="connsiteX0-7" fmla="*/ 0 w 288656"/>
                <a:gd name="connsiteY0-8" fmla="*/ 0 h 424619"/>
                <a:gd name="connsiteX1-9" fmla="*/ 0 w 288656"/>
                <a:gd name="connsiteY1-10" fmla="*/ 316622 h 424619"/>
                <a:gd name="connsiteX2-11" fmla="*/ 288656 w 288656"/>
                <a:gd name="connsiteY2-12" fmla="*/ 424619 h 424619"/>
                <a:gd name="connsiteX0-13" fmla="*/ 0 w 375586"/>
                <a:gd name="connsiteY0-14" fmla="*/ 0 h 420636"/>
                <a:gd name="connsiteX1-15" fmla="*/ 0 w 375586"/>
                <a:gd name="connsiteY1-16" fmla="*/ 316622 h 420636"/>
                <a:gd name="connsiteX2-17" fmla="*/ 375586 w 375586"/>
                <a:gd name="connsiteY2-18" fmla="*/ 420636 h 420636"/>
                <a:gd name="connsiteX0-19" fmla="*/ 0 w 332121"/>
                <a:gd name="connsiteY0-20" fmla="*/ 0 h 404704"/>
                <a:gd name="connsiteX1-21" fmla="*/ 0 w 332121"/>
                <a:gd name="connsiteY1-22" fmla="*/ 316622 h 404704"/>
                <a:gd name="connsiteX2-23" fmla="*/ 332121 w 332121"/>
                <a:gd name="connsiteY2-24" fmla="*/ 404704 h 4047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2121" h="404704">
                  <a:moveTo>
                    <a:pt x="0" y="0"/>
                  </a:moveTo>
                  <a:lnTo>
                    <a:pt x="0" y="316622"/>
                  </a:lnTo>
                  <a:cubicBezTo>
                    <a:pt x="96219" y="352621"/>
                    <a:pt x="235902" y="368705"/>
                    <a:pt x="332121" y="404704"/>
                  </a:cubicBezTo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张海山锐谐体" panose="02000000000000000000" pitchFamily="2" charset="-122"/>
              </a:endParaRPr>
            </a:p>
          </p:txBody>
        </p:sp>
        <p:sp>
          <p:nvSpPr>
            <p:cNvPr id="1048624" name="任意多边形 55"/>
            <p:cNvSpPr/>
            <p:nvPr/>
          </p:nvSpPr>
          <p:spPr>
            <a:xfrm>
              <a:off x="6639904" y="1310288"/>
              <a:ext cx="3999067" cy="4611541"/>
            </a:xfrm>
            <a:custGeom>
              <a:avLst/>
              <a:gdLst>
                <a:gd name="connsiteX0" fmla="*/ 0 w 2888795"/>
                <a:gd name="connsiteY0" fmla="*/ 0 h 3609053"/>
                <a:gd name="connsiteX1" fmla="*/ 2002972 w 2888795"/>
                <a:gd name="connsiteY1" fmla="*/ 0 h 3609053"/>
                <a:gd name="connsiteX2" fmla="*/ 2002972 w 2888795"/>
                <a:gd name="connsiteY2" fmla="*/ 1 h 3609053"/>
                <a:gd name="connsiteX3" fmla="*/ 2888795 w 2888795"/>
                <a:gd name="connsiteY3" fmla="*/ 1 h 3609053"/>
                <a:gd name="connsiteX4" fmla="*/ 2888795 w 2888795"/>
                <a:gd name="connsiteY4" fmla="*/ 3609053 h 3609053"/>
                <a:gd name="connsiteX5" fmla="*/ 247195 w 2888795"/>
                <a:gd name="connsiteY5" fmla="*/ 3609053 h 3609053"/>
                <a:gd name="connsiteX6" fmla="*/ 247195 w 2888795"/>
                <a:gd name="connsiteY6" fmla="*/ 1027962 h 3609053"/>
                <a:gd name="connsiteX7" fmla="*/ 0 w 2888795"/>
                <a:gd name="connsiteY7" fmla="*/ 913169 h 36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8795" h="3609053">
                  <a:moveTo>
                    <a:pt x="0" y="0"/>
                  </a:moveTo>
                  <a:lnTo>
                    <a:pt x="2002972" y="0"/>
                  </a:lnTo>
                  <a:lnTo>
                    <a:pt x="2002972" y="1"/>
                  </a:lnTo>
                  <a:lnTo>
                    <a:pt x="2888795" y="1"/>
                  </a:lnTo>
                  <a:lnTo>
                    <a:pt x="2888795" y="3609053"/>
                  </a:lnTo>
                  <a:lnTo>
                    <a:pt x="247195" y="3609053"/>
                  </a:lnTo>
                  <a:lnTo>
                    <a:pt x="247195" y="1027962"/>
                  </a:lnTo>
                  <a:lnTo>
                    <a:pt x="0" y="913169"/>
                  </a:lnTo>
                  <a:close/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张海山锐谐体" panose="02000000000000000000" pitchFamily="2" charset="-122"/>
              </a:endParaRPr>
            </a:p>
          </p:txBody>
        </p:sp>
      </p:grpSp>
      <p:sp>
        <p:nvSpPr>
          <p:cNvPr id="1048625" name="文本框 60"/>
          <p:cNvSpPr txBox="1"/>
          <p:nvPr/>
        </p:nvSpPr>
        <p:spPr>
          <a:xfrm>
            <a:off x="6489748" y="1848746"/>
            <a:ext cx="3708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全世界每年平均发生地震次数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26" name="矩形 7"/>
          <p:cNvSpPr/>
          <p:nvPr/>
        </p:nvSpPr>
        <p:spPr>
          <a:xfrm>
            <a:off x="6560716" y="2952715"/>
            <a:ext cx="3525963" cy="239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级以上每年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全世界每年平均发生地震约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万次，其中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人们能感觉到的有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万多次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/>
      <p:bldP spid="10486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89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24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25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90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26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27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91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228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29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30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630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认识地震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1" name="文本框 60"/>
          <p:cNvSpPr txBox="1"/>
          <p:nvPr/>
        </p:nvSpPr>
        <p:spPr>
          <a:xfrm>
            <a:off x="2585203" y="1888263"/>
            <a:ext cx="370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最大的地震海啸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32" name="矩形 7"/>
          <p:cNvSpPr/>
          <p:nvPr/>
        </p:nvSpPr>
        <p:spPr>
          <a:xfrm>
            <a:off x="2585203" y="2464996"/>
            <a:ext cx="769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1771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日日本琉球群岛地震引发的海啸，波峰高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84.7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米，速度近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小时，重达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吨的珊瑚礁被抛出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公里以外。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日苏门答腊岛近海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级地震引发的海啸，造成印度洋沿岸近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万人死亡。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3" name="文本框 20"/>
          <p:cNvSpPr txBox="1"/>
          <p:nvPr/>
        </p:nvSpPr>
        <p:spPr>
          <a:xfrm>
            <a:off x="2585203" y="3567805"/>
            <a:ext cx="476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世界上死亡人数最多的地震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34" name="矩形 21"/>
          <p:cNvSpPr/>
          <p:nvPr/>
        </p:nvSpPr>
        <p:spPr>
          <a:xfrm>
            <a:off x="2585203" y="4144538"/>
            <a:ext cx="769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1556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年１月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日发生在中国陕西华县的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级地震造成的死亡人数比前者确凿一些，广大灾民病死、饿死，数百里山乡断了人烟，估计死亡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万余人。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23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4000" y="4987620"/>
            <a:ext cx="5077534" cy="2457793"/>
          </a:xfrm>
          <a:prstGeom prst="rect">
            <a:avLst/>
          </a:prstGeom>
        </p:spPr>
      </p:pic>
      <p:pic>
        <p:nvPicPr>
          <p:cNvPr id="2097232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81505" y="3788274"/>
            <a:ext cx="5077534" cy="2457793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  <p:bldP spid="1048633" grpId="0"/>
      <p:bldP spid="10486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398"/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2097233" name="图片 399" descr="防震减灾1 (34)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2097234" name="图片 400" descr="防震减灾1 (34)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2097235" name="图片 401" descr="防震减灾1 (35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2097236" name="图片 402" descr="防震减灾1 (3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96" name="组合 403"/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2097237" name="图片 406" descr="防震减灾1 (26)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2097238" name="图片 407" descr="防震减灾1 (25)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2097239" name="图片 404" descr="防震减灾1 (24)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2097240" name="图片 405" descr="防震减灾1 (21)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97" name="组合 408"/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2097241" name="图片 414" descr="防震减灾1 (28)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42" name="图片 415" descr="防震减灾1 (24)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43" name="图片 416" descr="防震减灾1 (35)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98" name="组合 1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99" name="组合 411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44" name="图片 412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45" name="图片 413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00" name="组合 417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46" name="图片 418" descr="防震减灾1 (8)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47" name="图片 419" descr="防震减灾1 (3)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01" name="组合 2"/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2097248" name="图片 420" descr="防震减灾1 (14)"/>
            <p:cNvPicPr/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2097249" name="图片 421" descr="防震减灾1 (14)"/>
            <p:cNvPicPr/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2097250" name="图片 423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2097251" name="图片 424" descr="防震减灾1 (6)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102" name="组合 35"/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1048638" name="椭圆 36"/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latin typeface="迷你简剪纸" panose="03000509000000000000" pitchFamily="65" charset="-122"/>
                  <a:ea typeface="迷你简剪纸" panose="03000509000000000000" pitchFamily="65" charset="-122"/>
                </a:rPr>
                <a:t>2</a:t>
              </a:r>
              <a:endParaRPr lang="zh-CN" altLang="en-US" sz="11500" dirty="0">
                <a:solidFill>
                  <a:srgbClr val="AD331E"/>
                </a:solidFill>
                <a:latin typeface="迷你简剪纸" panose="03000509000000000000" pitchFamily="65" charset="-122"/>
                <a:ea typeface="迷你简剪纸" panose="03000509000000000000" pitchFamily="65" charset="-122"/>
              </a:endParaRPr>
            </a:p>
          </p:txBody>
        </p:sp>
        <p:sp>
          <p:nvSpPr>
            <p:cNvPr id="1048639" name="任意多边形 4"/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-1" fmla="*/ 1329115 w 1398046"/>
                <a:gd name="connsiteY0-2" fmla="*/ 105057 h 424697"/>
                <a:gd name="connsiteX1-3" fmla="*/ 1398046 w 1398046"/>
                <a:gd name="connsiteY1-4" fmla="*/ 201724 h 424697"/>
                <a:gd name="connsiteX2-5" fmla="*/ 699023 w 1398046"/>
                <a:gd name="connsiteY2-6" fmla="*/ 424697 h 424697"/>
                <a:gd name="connsiteX3-7" fmla="*/ 0 w 1398046"/>
                <a:gd name="connsiteY3-8" fmla="*/ 201724 h 424697"/>
                <a:gd name="connsiteX4-9" fmla="*/ 308192 w 1398046"/>
                <a:gd name="connsiteY4-10" fmla="*/ 16832 h 424697"/>
                <a:gd name="connsiteX5-11" fmla="*/ 388472 w 1398046"/>
                <a:gd name="connsiteY5-12" fmla="*/ 0 h 424697"/>
                <a:gd name="connsiteX6-13" fmla="*/ 359914 w 1398046"/>
                <a:gd name="connsiteY6-14" fmla="*/ 39975 h 424697"/>
                <a:gd name="connsiteX7-15" fmla="*/ 360944 w 1398046"/>
                <a:gd name="connsiteY7-16" fmla="*/ 49585 h 424697"/>
                <a:gd name="connsiteX8-17" fmla="*/ 316180 w 1398046"/>
                <a:gd name="connsiteY8-18" fmla="*/ 62461 h 424697"/>
                <a:gd name="connsiteX9-19" fmla="*/ 157256 w 1398046"/>
                <a:gd name="connsiteY9-20" fmla="*/ 196217 h 424697"/>
                <a:gd name="connsiteX10-21" fmla="*/ 699856 w 1398046"/>
                <a:gd name="connsiteY10-22" fmla="*/ 385377 h 424697"/>
                <a:gd name="connsiteX11-23" fmla="*/ 1242456 w 1398046"/>
                <a:gd name="connsiteY11-24" fmla="*/ 196217 h 424697"/>
                <a:gd name="connsiteX12-25" fmla="*/ 1149788 w 1398046"/>
                <a:gd name="connsiteY12-26" fmla="*/ 90456 h 424697"/>
                <a:gd name="connsiteX13-27" fmla="*/ 1064688 w 1398046"/>
                <a:gd name="connsiteY13-28" fmla="*/ 56197 h 424697"/>
                <a:gd name="connsiteX14-29" fmla="*/ 1034154 w 1398046"/>
                <a:gd name="connsiteY14-30" fmla="*/ 48633 h 424697"/>
                <a:gd name="connsiteX15-31" fmla="*/ 1035489 w 1398046"/>
                <a:gd name="connsiteY15-32" fmla="*/ 33094 h 424697"/>
                <a:gd name="connsiteX16-33" fmla="*/ 1032557 w 1398046"/>
                <a:gd name="connsiteY16-34" fmla="*/ 5740 h 424697"/>
                <a:gd name="connsiteX17-35" fmla="*/ 1169031 w 1398046"/>
                <a:gd name="connsiteY17-36" fmla="*/ 36676 h 424697"/>
                <a:gd name="connsiteX18-37" fmla="*/ 1278664 w 1398046"/>
                <a:gd name="connsiteY18-38" fmla="*/ 77058 h 424697"/>
                <a:gd name="connsiteX19-39" fmla="*/ 1329115 w 1398046"/>
                <a:gd name="connsiteY19-40" fmla="*/ 105057 h 424697"/>
                <a:gd name="connsiteX0-41" fmla="*/ 1329115 w 1398046"/>
                <a:gd name="connsiteY0-42" fmla="*/ 105057 h 424697"/>
                <a:gd name="connsiteX1-43" fmla="*/ 1398046 w 1398046"/>
                <a:gd name="connsiteY1-44" fmla="*/ 201724 h 424697"/>
                <a:gd name="connsiteX2-45" fmla="*/ 699023 w 1398046"/>
                <a:gd name="connsiteY2-46" fmla="*/ 424697 h 424697"/>
                <a:gd name="connsiteX3-47" fmla="*/ 0 w 1398046"/>
                <a:gd name="connsiteY3-48" fmla="*/ 201724 h 424697"/>
                <a:gd name="connsiteX4-49" fmla="*/ 308192 w 1398046"/>
                <a:gd name="connsiteY4-50" fmla="*/ 16832 h 424697"/>
                <a:gd name="connsiteX5-51" fmla="*/ 388472 w 1398046"/>
                <a:gd name="connsiteY5-52" fmla="*/ 0 h 424697"/>
                <a:gd name="connsiteX6-53" fmla="*/ 362496 w 1398046"/>
                <a:gd name="connsiteY6-54" fmla="*/ 40217 h 424697"/>
                <a:gd name="connsiteX7-55" fmla="*/ 360944 w 1398046"/>
                <a:gd name="connsiteY7-56" fmla="*/ 49585 h 424697"/>
                <a:gd name="connsiteX8-57" fmla="*/ 316180 w 1398046"/>
                <a:gd name="connsiteY8-58" fmla="*/ 62461 h 424697"/>
                <a:gd name="connsiteX9-59" fmla="*/ 157256 w 1398046"/>
                <a:gd name="connsiteY9-60" fmla="*/ 196217 h 424697"/>
                <a:gd name="connsiteX10-61" fmla="*/ 699856 w 1398046"/>
                <a:gd name="connsiteY10-62" fmla="*/ 385377 h 424697"/>
                <a:gd name="connsiteX11-63" fmla="*/ 1242456 w 1398046"/>
                <a:gd name="connsiteY11-64" fmla="*/ 196217 h 424697"/>
                <a:gd name="connsiteX12-65" fmla="*/ 1149788 w 1398046"/>
                <a:gd name="connsiteY12-66" fmla="*/ 90456 h 424697"/>
                <a:gd name="connsiteX13-67" fmla="*/ 1064688 w 1398046"/>
                <a:gd name="connsiteY13-68" fmla="*/ 56197 h 424697"/>
                <a:gd name="connsiteX14-69" fmla="*/ 1034154 w 1398046"/>
                <a:gd name="connsiteY14-70" fmla="*/ 48633 h 424697"/>
                <a:gd name="connsiteX15-71" fmla="*/ 1035489 w 1398046"/>
                <a:gd name="connsiteY15-72" fmla="*/ 33094 h 424697"/>
                <a:gd name="connsiteX16-73" fmla="*/ 1032557 w 1398046"/>
                <a:gd name="connsiteY16-74" fmla="*/ 5740 h 424697"/>
                <a:gd name="connsiteX17-75" fmla="*/ 1169031 w 1398046"/>
                <a:gd name="connsiteY17-76" fmla="*/ 36676 h 424697"/>
                <a:gd name="connsiteX18-77" fmla="*/ 1278664 w 1398046"/>
                <a:gd name="connsiteY18-78" fmla="*/ 77058 h 424697"/>
                <a:gd name="connsiteX19-79" fmla="*/ 1329115 w 1398046"/>
                <a:gd name="connsiteY19-80" fmla="*/ 105057 h 424697"/>
                <a:gd name="connsiteX0-81" fmla="*/ 1329115 w 1398046"/>
                <a:gd name="connsiteY0-82" fmla="*/ 105791 h 425431"/>
                <a:gd name="connsiteX1-83" fmla="*/ 1398046 w 1398046"/>
                <a:gd name="connsiteY1-84" fmla="*/ 202458 h 425431"/>
                <a:gd name="connsiteX2-85" fmla="*/ 699023 w 1398046"/>
                <a:gd name="connsiteY2-86" fmla="*/ 425431 h 425431"/>
                <a:gd name="connsiteX3-87" fmla="*/ 0 w 1398046"/>
                <a:gd name="connsiteY3-88" fmla="*/ 202458 h 425431"/>
                <a:gd name="connsiteX4-89" fmla="*/ 308192 w 1398046"/>
                <a:gd name="connsiteY4-90" fmla="*/ 17566 h 425431"/>
                <a:gd name="connsiteX5-91" fmla="*/ 388472 w 1398046"/>
                <a:gd name="connsiteY5-92" fmla="*/ 734 h 425431"/>
                <a:gd name="connsiteX6-93" fmla="*/ 362496 w 1398046"/>
                <a:gd name="connsiteY6-94" fmla="*/ 40951 h 425431"/>
                <a:gd name="connsiteX7-95" fmla="*/ 360944 w 1398046"/>
                <a:gd name="connsiteY7-96" fmla="*/ 50319 h 425431"/>
                <a:gd name="connsiteX8-97" fmla="*/ 316180 w 1398046"/>
                <a:gd name="connsiteY8-98" fmla="*/ 63195 h 425431"/>
                <a:gd name="connsiteX9-99" fmla="*/ 157256 w 1398046"/>
                <a:gd name="connsiteY9-100" fmla="*/ 196951 h 425431"/>
                <a:gd name="connsiteX10-101" fmla="*/ 699856 w 1398046"/>
                <a:gd name="connsiteY10-102" fmla="*/ 386111 h 425431"/>
                <a:gd name="connsiteX11-103" fmla="*/ 1242456 w 1398046"/>
                <a:gd name="connsiteY11-104" fmla="*/ 196951 h 425431"/>
                <a:gd name="connsiteX12-105" fmla="*/ 1149788 w 1398046"/>
                <a:gd name="connsiteY12-106" fmla="*/ 91190 h 425431"/>
                <a:gd name="connsiteX13-107" fmla="*/ 1064688 w 1398046"/>
                <a:gd name="connsiteY13-108" fmla="*/ 56931 h 425431"/>
                <a:gd name="connsiteX14-109" fmla="*/ 1034154 w 1398046"/>
                <a:gd name="connsiteY14-110" fmla="*/ 49367 h 425431"/>
                <a:gd name="connsiteX15-111" fmla="*/ 1035489 w 1398046"/>
                <a:gd name="connsiteY15-112" fmla="*/ 33828 h 425431"/>
                <a:gd name="connsiteX16-113" fmla="*/ 1015744 w 1398046"/>
                <a:gd name="connsiteY16-114" fmla="*/ 0 h 425431"/>
                <a:gd name="connsiteX17-115" fmla="*/ 1169031 w 1398046"/>
                <a:gd name="connsiteY17-116" fmla="*/ 37410 h 425431"/>
                <a:gd name="connsiteX18-117" fmla="*/ 1278664 w 1398046"/>
                <a:gd name="connsiteY18-118" fmla="*/ 77792 h 425431"/>
                <a:gd name="connsiteX19-119" fmla="*/ 1329115 w 1398046"/>
                <a:gd name="connsiteY19-120" fmla="*/ 105791 h 4254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40" name="文本框 76"/>
          <p:cNvSpPr txBox="1"/>
          <p:nvPr/>
        </p:nvSpPr>
        <p:spPr>
          <a:xfrm>
            <a:off x="5001726" y="2371058"/>
            <a:ext cx="4526381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地震的前兆</a:t>
            </a:r>
            <a:endParaRPr lang="zh-CN" altLang="en-US" sz="6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07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52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53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08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54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55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09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256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57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58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644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地震的前兆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矩形 7"/>
          <p:cNvSpPr/>
          <p:nvPr/>
        </p:nvSpPr>
        <p:spPr>
          <a:xfrm>
            <a:off x="5320401" y="2299310"/>
            <a:ext cx="3806170" cy="251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震前动物有前兆，发现异常要报告。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牛马骡羊不进圈，猪不吃食狗乱咬。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鸭不下水岸上闹，鸡飞上树高声叫。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冰天雪地蛇出洞，老鼠痴呆搬家逃。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兔子竖耳蹦又撞，鱼儿惊慌水面跳。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蜜蜂群迁闹哄哄，鸽子惊飞不回巢。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 综合分析辨真假，群测群防很重要。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6" name="圆角矩形 5"/>
          <p:cNvSpPr/>
          <p:nvPr/>
        </p:nvSpPr>
        <p:spPr>
          <a:xfrm>
            <a:off x="4583836" y="2039906"/>
            <a:ext cx="5279301" cy="3072151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22"/>
          <p:cNvGrpSpPr/>
          <p:nvPr/>
        </p:nvGrpSpPr>
        <p:grpSpPr>
          <a:xfrm>
            <a:off x="9404018" y="4692797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1048647" name="椭圆 211"/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48" name="椭圆 211"/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49" name="椭圆 26"/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0" name="椭圆 211"/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1" name="椭圆 28"/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2" name="椭圆 29"/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3" name="椭圆 211"/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4" name="椭圆 31"/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5" name="椭圆 211"/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6" name="椭圆 211"/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-1" fmla="*/ 10279 w 1437391"/>
                <a:gd name="connsiteY0-2" fmla="*/ 358387 h 702758"/>
                <a:gd name="connsiteX1-3" fmla="*/ 329628 w 1437391"/>
                <a:gd name="connsiteY1-4" fmla="*/ 95421 h 702758"/>
                <a:gd name="connsiteX2-5" fmla="*/ 723835 w 1437391"/>
                <a:gd name="connsiteY2-6" fmla="*/ 14016 h 702758"/>
                <a:gd name="connsiteX3-7" fmla="*/ 1437391 w 1437391"/>
                <a:gd name="connsiteY3-8" fmla="*/ 358387 h 702758"/>
                <a:gd name="connsiteX4-9" fmla="*/ 723835 w 1437391"/>
                <a:gd name="connsiteY4-10" fmla="*/ 702758 h 702758"/>
                <a:gd name="connsiteX5" fmla="*/ 10279 w 1437391"/>
                <a:gd name="connsiteY5" fmla="*/ 358387 h 702758"/>
                <a:gd name="connsiteX0-11" fmla="*/ 10279 w 1437391"/>
                <a:gd name="connsiteY0-12" fmla="*/ 358387 h 702758"/>
                <a:gd name="connsiteX1-13" fmla="*/ 329628 w 1437391"/>
                <a:gd name="connsiteY1-14" fmla="*/ 95421 h 702758"/>
                <a:gd name="connsiteX2-15" fmla="*/ 723835 w 1437391"/>
                <a:gd name="connsiteY2-16" fmla="*/ 14016 h 702758"/>
                <a:gd name="connsiteX3-17" fmla="*/ 1437391 w 1437391"/>
                <a:gd name="connsiteY3-18" fmla="*/ 358387 h 702758"/>
                <a:gd name="connsiteX4-19" fmla="*/ 723835 w 1437391"/>
                <a:gd name="connsiteY4-20" fmla="*/ 702758 h 702758"/>
                <a:gd name="connsiteX5-21" fmla="*/ 10279 w 1437391"/>
                <a:gd name="connsiteY5-22" fmla="*/ 358387 h 702758"/>
                <a:gd name="connsiteX0-23" fmla="*/ 11791 w 1438903"/>
                <a:gd name="connsiteY0-24" fmla="*/ 371577 h 715948"/>
                <a:gd name="connsiteX1-25" fmla="*/ 312090 w 1438903"/>
                <a:gd name="connsiteY1-26" fmla="*/ 60986 h 715948"/>
                <a:gd name="connsiteX2-27" fmla="*/ 725347 w 1438903"/>
                <a:gd name="connsiteY2-28" fmla="*/ 27206 h 715948"/>
                <a:gd name="connsiteX3-29" fmla="*/ 1438903 w 1438903"/>
                <a:gd name="connsiteY3-30" fmla="*/ 371577 h 715948"/>
                <a:gd name="connsiteX4-31" fmla="*/ 725347 w 1438903"/>
                <a:gd name="connsiteY4-32" fmla="*/ 715948 h 715948"/>
                <a:gd name="connsiteX5-33" fmla="*/ 11791 w 1438903"/>
                <a:gd name="connsiteY5-34" fmla="*/ 371577 h 715948"/>
                <a:gd name="connsiteX0-35" fmla="*/ 12150 w 1439262"/>
                <a:gd name="connsiteY0-36" fmla="*/ 371577 h 715948"/>
                <a:gd name="connsiteX1-37" fmla="*/ 312449 w 1439262"/>
                <a:gd name="connsiteY1-38" fmla="*/ 60986 h 715948"/>
                <a:gd name="connsiteX2-39" fmla="*/ 725706 w 1439262"/>
                <a:gd name="connsiteY2-40" fmla="*/ 27206 h 715948"/>
                <a:gd name="connsiteX3-41" fmla="*/ 1439262 w 1439262"/>
                <a:gd name="connsiteY3-42" fmla="*/ 371577 h 715948"/>
                <a:gd name="connsiteX4-43" fmla="*/ 725706 w 1439262"/>
                <a:gd name="connsiteY4-44" fmla="*/ 715948 h 715948"/>
                <a:gd name="connsiteX5-45" fmla="*/ 12150 w 1439262"/>
                <a:gd name="connsiteY5-46" fmla="*/ 371577 h 715948"/>
                <a:gd name="connsiteX0-47" fmla="*/ 1324 w 1428436"/>
                <a:gd name="connsiteY0-48" fmla="*/ 371577 h 725082"/>
                <a:gd name="connsiteX1-49" fmla="*/ 301623 w 1428436"/>
                <a:gd name="connsiteY1-50" fmla="*/ 60986 h 725082"/>
                <a:gd name="connsiteX2-51" fmla="*/ 714880 w 1428436"/>
                <a:gd name="connsiteY2-52" fmla="*/ 27206 h 725082"/>
                <a:gd name="connsiteX3-53" fmla="*/ 1428436 w 1428436"/>
                <a:gd name="connsiteY3-54" fmla="*/ 371577 h 725082"/>
                <a:gd name="connsiteX4-55" fmla="*/ 714880 w 1428436"/>
                <a:gd name="connsiteY4-56" fmla="*/ 715948 h 725082"/>
                <a:gd name="connsiteX5-57" fmla="*/ 415924 w 1428436"/>
                <a:gd name="connsiteY5-58" fmla="*/ 603911 h 725082"/>
                <a:gd name="connsiteX6" fmla="*/ 1324 w 1428436"/>
                <a:gd name="connsiteY6" fmla="*/ 371577 h 725082"/>
                <a:gd name="connsiteX0-59" fmla="*/ 1324 w 1428436"/>
                <a:gd name="connsiteY0-60" fmla="*/ 371577 h 725082"/>
                <a:gd name="connsiteX1-61" fmla="*/ 301623 w 1428436"/>
                <a:gd name="connsiteY1-62" fmla="*/ 60986 h 725082"/>
                <a:gd name="connsiteX2-63" fmla="*/ 714880 w 1428436"/>
                <a:gd name="connsiteY2-64" fmla="*/ 27206 h 725082"/>
                <a:gd name="connsiteX3-65" fmla="*/ 1428436 w 1428436"/>
                <a:gd name="connsiteY3-66" fmla="*/ 371577 h 725082"/>
                <a:gd name="connsiteX4-67" fmla="*/ 714880 w 1428436"/>
                <a:gd name="connsiteY4-68" fmla="*/ 715948 h 725082"/>
                <a:gd name="connsiteX5-69" fmla="*/ 415924 w 1428436"/>
                <a:gd name="connsiteY5-70" fmla="*/ 603911 h 725082"/>
                <a:gd name="connsiteX6-71" fmla="*/ 1324 w 1428436"/>
                <a:gd name="connsiteY6-72" fmla="*/ 371577 h 725082"/>
                <a:gd name="connsiteX0-73" fmla="*/ 777 w 1427889"/>
                <a:gd name="connsiteY0-74" fmla="*/ 371577 h 733702"/>
                <a:gd name="connsiteX1-75" fmla="*/ 301076 w 1427889"/>
                <a:gd name="connsiteY1-76" fmla="*/ 60986 h 733702"/>
                <a:gd name="connsiteX2-77" fmla="*/ 714333 w 1427889"/>
                <a:gd name="connsiteY2-78" fmla="*/ 27206 h 733702"/>
                <a:gd name="connsiteX3-79" fmla="*/ 1427889 w 1427889"/>
                <a:gd name="connsiteY3-80" fmla="*/ 371577 h 733702"/>
                <a:gd name="connsiteX4-81" fmla="*/ 714333 w 1427889"/>
                <a:gd name="connsiteY4-82" fmla="*/ 715948 h 733702"/>
                <a:gd name="connsiteX5-83" fmla="*/ 386802 w 1427889"/>
                <a:gd name="connsiteY5-84" fmla="*/ 651536 h 733702"/>
                <a:gd name="connsiteX6-85" fmla="*/ 777 w 1427889"/>
                <a:gd name="connsiteY6-86" fmla="*/ 371577 h 733702"/>
                <a:gd name="connsiteX0-87" fmla="*/ 777 w 1434526"/>
                <a:gd name="connsiteY0-88" fmla="*/ 371577 h 721932"/>
                <a:gd name="connsiteX1-89" fmla="*/ 301076 w 1434526"/>
                <a:gd name="connsiteY1-90" fmla="*/ 60986 h 721932"/>
                <a:gd name="connsiteX2-91" fmla="*/ 714333 w 1434526"/>
                <a:gd name="connsiteY2-92" fmla="*/ 27206 h 721932"/>
                <a:gd name="connsiteX3-93" fmla="*/ 1427889 w 1434526"/>
                <a:gd name="connsiteY3-94" fmla="*/ 371577 h 721932"/>
                <a:gd name="connsiteX4-95" fmla="*/ 1063077 w 1434526"/>
                <a:gd name="connsiteY4-96" fmla="*/ 680111 h 721932"/>
                <a:gd name="connsiteX5-97" fmla="*/ 714333 w 1434526"/>
                <a:gd name="connsiteY5-98" fmla="*/ 715948 h 721932"/>
                <a:gd name="connsiteX6-99" fmla="*/ 386802 w 1434526"/>
                <a:gd name="connsiteY6-100" fmla="*/ 651536 h 721932"/>
                <a:gd name="connsiteX7" fmla="*/ 777 w 1434526"/>
                <a:gd name="connsiteY7" fmla="*/ 371577 h 721932"/>
                <a:gd name="connsiteX0-101" fmla="*/ 777 w 1428021"/>
                <a:gd name="connsiteY0-102" fmla="*/ 353829 h 704184"/>
                <a:gd name="connsiteX1-103" fmla="*/ 301076 w 1428021"/>
                <a:gd name="connsiteY1-104" fmla="*/ 43238 h 704184"/>
                <a:gd name="connsiteX2-105" fmla="*/ 714333 w 1428021"/>
                <a:gd name="connsiteY2-106" fmla="*/ 9458 h 704184"/>
                <a:gd name="connsiteX3-107" fmla="*/ 1091651 w 1428021"/>
                <a:gd name="connsiteY3-108" fmla="*/ 109913 h 704184"/>
                <a:gd name="connsiteX4-109" fmla="*/ 1427889 w 1428021"/>
                <a:gd name="connsiteY4-110" fmla="*/ 353829 h 704184"/>
                <a:gd name="connsiteX5-111" fmla="*/ 1063077 w 1428021"/>
                <a:gd name="connsiteY5-112" fmla="*/ 662363 h 704184"/>
                <a:gd name="connsiteX6-113" fmla="*/ 714333 w 1428021"/>
                <a:gd name="connsiteY6-114" fmla="*/ 698200 h 704184"/>
                <a:gd name="connsiteX7-115" fmla="*/ 386802 w 1428021"/>
                <a:gd name="connsiteY7-116" fmla="*/ 633788 h 704184"/>
                <a:gd name="connsiteX8" fmla="*/ 777 w 1428021"/>
                <a:gd name="connsiteY8" fmla="*/ 353829 h 704184"/>
                <a:gd name="connsiteX0-117" fmla="*/ 777 w 1380431"/>
                <a:gd name="connsiteY0-118" fmla="*/ 353829 h 704184"/>
                <a:gd name="connsiteX1-119" fmla="*/ 301076 w 1380431"/>
                <a:gd name="connsiteY1-120" fmla="*/ 43238 h 704184"/>
                <a:gd name="connsiteX2-121" fmla="*/ 714333 w 1380431"/>
                <a:gd name="connsiteY2-122" fmla="*/ 9458 h 704184"/>
                <a:gd name="connsiteX3-123" fmla="*/ 1091651 w 1380431"/>
                <a:gd name="connsiteY3-124" fmla="*/ 109913 h 704184"/>
                <a:gd name="connsiteX4-125" fmla="*/ 1380264 w 1380431"/>
                <a:gd name="connsiteY4-126" fmla="*/ 363354 h 704184"/>
                <a:gd name="connsiteX5-127" fmla="*/ 1063077 w 1380431"/>
                <a:gd name="connsiteY5-128" fmla="*/ 662363 h 704184"/>
                <a:gd name="connsiteX6-129" fmla="*/ 714333 w 1380431"/>
                <a:gd name="connsiteY6-130" fmla="*/ 698200 h 704184"/>
                <a:gd name="connsiteX7-131" fmla="*/ 386802 w 1380431"/>
                <a:gd name="connsiteY7-132" fmla="*/ 633788 h 704184"/>
                <a:gd name="connsiteX8-133" fmla="*/ 777 w 1380431"/>
                <a:gd name="connsiteY8-134" fmla="*/ 353829 h 704184"/>
                <a:gd name="connsiteX0-135" fmla="*/ 777 w 1384219"/>
                <a:gd name="connsiteY0-136" fmla="*/ 353829 h 704184"/>
                <a:gd name="connsiteX1-137" fmla="*/ 301076 w 1384219"/>
                <a:gd name="connsiteY1-138" fmla="*/ 43238 h 704184"/>
                <a:gd name="connsiteX2-139" fmla="*/ 714333 w 1384219"/>
                <a:gd name="connsiteY2-140" fmla="*/ 9458 h 704184"/>
                <a:gd name="connsiteX3-141" fmla="*/ 1091651 w 1384219"/>
                <a:gd name="connsiteY3-142" fmla="*/ 109913 h 704184"/>
                <a:gd name="connsiteX4-143" fmla="*/ 1380264 w 1384219"/>
                <a:gd name="connsiteY4-144" fmla="*/ 363354 h 704184"/>
                <a:gd name="connsiteX5-145" fmla="*/ 1063077 w 1384219"/>
                <a:gd name="connsiteY5-146" fmla="*/ 662363 h 704184"/>
                <a:gd name="connsiteX6-147" fmla="*/ 714333 w 1384219"/>
                <a:gd name="connsiteY6-148" fmla="*/ 698200 h 704184"/>
                <a:gd name="connsiteX7-149" fmla="*/ 386802 w 1384219"/>
                <a:gd name="connsiteY7-150" fmla="*/ 633788 h 704184"/>
                <a:gd name="connsiteX8-151" fmla="*/ 777 w 1384219"/>
                <a:gd name="connsiteY8-152" fmla="*/ 353829 h 704184"/>
                <a:gd name="connsiteX0-153" fmla="*/ 777 w 1384219"/>
                <a:gd name="connsiteY0-154" fmla="*/ 353829 h 704184"/>
                <a:gd name="connsiteX1-155" fmla="*/ 301076 w 1384219"/>
                <a:gd name="connsiteY1-156" fmla="*/ 43238 h 704184"/>
                <a:gd name="connsiteX2-157" fmla="*/ 714333 w 1384219"/>
                <a:gd name="connsiteY2-158" fmla="*/ 9458 h 704184"/>
                <a:gd name="connsiteX3-159" fmla="*/ 1091651 w 1384219"/>
                <a:gd name="connsiteY3-160" fmla="*/ 109913 h 704184"/>
                <a:gd name="connsiteX4-161" fmla="*/ 1380264 w 1384219"/>
                <a:gd name="connsiteY4-162" fmla="*/ 363354 h 704184"/>
                <a:gd name="connsiteX5-163" fmla="*/ 1063077 w 1384219"/>
                <a:gd name="connsiteY5-164" fmla="*/ 662363 h 704184"/>
                <a:gd name="connsiteX6-165" fmla="*/ 714333 w 1384219"/>
                <a:gd name="connsiteY6-166" fmla="*/ 698200 h 704184"/>
                <a:gd name="connsiteX7-167" fmla="*/ 386802 w 1384219"/>
                <a:gd name="connsiteY7-168" fmla="*/ 633788 h 704184"/>
                <a:gd name="connsiteX8-169" fmla="*/ 777 w 1384219"/>
                <a:gd name="connsiteY8-170" fmla="*/ 353829 h 7041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71" y="connsiteY6-72"/>
                </a:cxn>
                <a:cxn ang="0">
                  <a:pos x="connsiteX7-115" y="connsiteY7-116"/>
                </a:cxn>
                <a:cxn ang="0">
                  <a:pos x="connsiteX8-133" y="connsiteY8-134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259" name="图片 3"/>
          <p:cNvPicPr>
            <a:picLocks noChangeAspect="1"/>
          </p:cNvPicPr>
          <p:nvPr/>
        </p:nvPicPr>
        <p:blipFill rotWithShape="1">
          <a:blip r:embed="rId6" cstate="email"/>
          <a:srcRect l="55049" t="5147" r="196" b="33511"/>
          <a:stretch>
            <a:fillRect/>
          </a:stretch>
        </p:blipFill>
        <p:spPr>
          <a:xfrm>
            <a:off x="-29213" y="2642866"/>
            <a:ext cx="4613049" cy="4215134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15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60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61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16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62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63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17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264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65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66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660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地震的前兆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1" name="文本框 60"/>
          <p:cNvSpPr txBox="1"/>
          <p:nvPr/>
        </p:nvSpPr>
        <p:spPr>
          <a:xfrm>
            <a:off x="3776663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大震的预警现象和预警时间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62" name="矩形 7"/>
          <p:cNvSpPr/>
          <p:nvPr/>
        </p:nvSpPr>
        <p:spPr>
          <a:xfrm>
            <a:off x="2311198" y="1902563"/>
            <a:ext cx="756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从唐山等震区人们的感受来看，从地震发生到房屋破坏，一般约有十几秒钟的预警时间，大震的预警现象主要有：地面的颠动、地声、地光，建筑物的晃动等。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267" name="Picture 3" descr="42.jpg (11698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086" y="2998115"/>
            <a:ext cx="3708641" cy="179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268" name="Picture 4" descr="43.jpg (12195 字节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2952" y="2998115"/>
            <a:ext cx="3600450" cy="178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269" name="Picture 5" descr="44.jpg (11631 字节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72627" y="2998115"/>
            <a:ext cx="3816350" cy="179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63" name="矩形 50"/>
          <p:cNvSpPr/>
          <p:nvPr/>
        </p:nvSpPr>
        <p:spPr>
          <a:xfrm>
            <a:off x="5173774" y="4953101"/>
            <a:ext cx="1844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地声强烈而怪异。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4" name="矩形 51"/>
          <p:cNvSpPr/>
          <p:nvPr/>
        </p:nvSpPr>
        <p:spPr>
          <a:xfrm>
            <a:off x="8168468" y="4941024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地面和房屋的上下颠动及水平晃动。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5" name="矩形 52"/>
          <p:cNvSpPr/>
          <p:nvPr/>
        </p:nvSpPr>
        <p:spPr>
          <a:xfrm>
            <a:off x="1297180" y="4953101"/>
            <a:ext cx="1844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地光明亮而恐怖。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/>
      <p:bldP spid="1048662" grpId="0"/>
      <p:bldP spid="1048663" grpId="0"/>
      <p:bldP spid="1048664" grpId="0"/>
      <p:bldP spid="1048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33"/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122" name="组合 34"/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2097270" name="图片 38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71" name="图片 39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123" name="组合 35"/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2097272" name="图片 36" descr="防震减灾1 (8)"/>
              <p:cNvPicPr>
                <a:picLocks noChangeAspect="1"/>
              </p:cNvPicPr>
              <p:nvPr/>
            </p:nvPicPr>
            <p:blipFill>
              <a:blip r:embed="rId1" cstate="email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2097273" name="图片 37" descr="防震减灾1 (3)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124" name="组合 43"/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2097274" name="图片 44" descr="防震减灾1 (28)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2097275" name="图片 45" descr="防震减灾1 (24)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2097276" name="图片 47" descr="防震减灾1 (35)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1048669" name="文本框 49"/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地震的前兆</a:t>
            </a:r>
            <a:endParaRPr lang="zh-CN" altLang="en-US" sz="3600" dirty="0">
              <a:solidFill>
                <a:srgbClr val="AD33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0" name="文本框 60"/>
          <p:cNvSpPr txBox="1"/>
          <p:nvPr/>
        </p:nvSpPr>
        <p:spPr>
          <a:xfrm>
            <a:off x="4478015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ea typeface="黑体" panose="02010609060101010101" pitchFamily="49" charset="-122"/>
              </a:rPr>
              <a:t>大震时人们的感受</a:t>
            </a:r>
            <a:endParaRPr lang="zh-CN" altLang="en-US" sz="2800" b="1" dirty="0">
              <a:solidFill>
                <a:srgbClr val="13A984"/>
              </a:solidFill>
              <a:ea typeface="黑体" panose="02010609060101010101" pitchFamily="49" charset="-122"/>
            </a:endParaRPr>
          </a:p>
        </p:txBody>
      </p:sp>
      <p:sp>
        <p:nvSpPr>
          <p:cNvPr id="1048671" name="矩形 50"/>
          <p:cNvSpPr/>
          <p:nvPr/>
        </p:nvSpPr>
        <p:spPr>
          <a:xfrm>
            <a:off x="4456140" y="4611235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空气中弥漫着大量的烟尘，伴有火灾时更是浓烟滚滚，尘雾弥漫。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2" name="矩形 51"/>
          <p:cNvSpPr/>
          <p:nvPr/>
        </p:nvSpPr>
        <p:spPr>
          <a:xfrm>
            <a:off x="8068745" y="4589623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突然出现的灾变，使人们产生巨大的恐惧。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3" name="矩形 52"/>
          <p:cNvSpPr/>
          <p:nvPr/>
        </p:nvSpPr>
        <p:spPr>
          <a:xfrm>
            <a:off x="957262" y="4611235"/>
            <a:ext cx="2982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身体严重失控，不能自主行动。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277" name="Picture 3" descr="45.jpg (13725 字节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388" y="2473325"/>
            <a:ext cx="3240087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278" name="Picture 4" descr="46.jpg (20161 字节)"/>
          <p:cNvPicPr>
            <a:picLocks noChangeAspect="1" noChangeArrowheads="1"/>
          </p:cNvPicPr>
          <p:nvPr/>
        </p:nvPicPr>
        <p:blipFill rotWithShape="1">
          <a:blip r:embed="rId7"/>
          <a:srcRect t="21946" b="15387"/>
          <a:stretch>
            <a:fillRect/>
          </a:stretch>
        </p:blipFill>
        <p:spPr bwMode="auto">
          <a:xfrm>
            <a:off x="8168468" y="2473325"/>
            <a:ext cx="3092554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279" name="Picture 5" descr="47.jpg (19556 字节)"/>
          <p:cNvPicPr>
            <a:picLocks noChangeAspect="1" noChangeArrowheads="1"/>
          </p:cNvPicPr>
          <p:nvPr/>
        </p:nvPicPr>
        <p:blipFill rotWithShape="1">
          <a:blip r:embed="rId8"/>
          <a:srcRect t="34007"/>
          <a:stretch>
            <a:fillRect/>
          </a:stretch>
        </p:blipFill>
        <p:spPr bwMode="auto">
          <a:xfrm>
            <a:off x="4478015" y="2473325"/>
            <a:ext cx="3240087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/>
      <p:bldP spid="1048671" grpId="0"/>
      <p:bldP spid="1048672" grpId="0"/>
      <p:bldP spid="1048673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2802</Words>
  <Application>WPS 演示</Application>
  <PresentationFormat>宽屏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经典趣体简</vt:lpstr>
      <vt:lpstr>迷你简剪纸</vt:lpstr>
      <vt:lpstr>张海山锐谐体</vt:lpstr>
      <vt:lpstr>黑体</vt:lpstr>
      <vt:lpstr>Arial Unicode MS</vt:lpstr>
      <vt:lpstr>Calibri</vt:lpstr>
      <vt:lpstr>As seen on TV</vt:lpstr>
      <vt:lpstr>Segoe Print</vt:lpstr>
      <vt:lpstr>楷体_GB2312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Www.SangSan.Cn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1111111</dc:creator>
  <cp:lastModifiedBy>Administrator</cp:lastModifiedBy>
  <cp:revision>2</cp:revision>
  <dcterms:created xsi:type="dcterms:W3CDTF">2015-04-12T14:08:00Z</dcterms:created>
  <dcterms:modified xsi:type="dcterms:W3CDTF">2023-10-19T09:08:12Z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8E351E150C474DD0A94E1CE7FCEA46F0</vt:lpwstr>
  </property>
  <property fmtid="{D5CDD505-2E9C-101B-9397-08002B2CF9AE}" pid="3" name="KSOProductBuildVer">
    <vt:lpwstr>2052-11.8.2.12087</vt:lpwstr>
  </property>
</Properties>
</file>